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20" r:id="rId2"/>
    <p:sldId id="257" r:id="rId3"/>
    <p:sldId id="329" r:id="rId4"/>
    <p:sldId id="258" r:id="rId5"/>
    <p:sldId id="347" r:id="rId6"/>
    <p:sldId id="348" r:id="rId7"/>
    <p:sldId id="375" r:id="rId8"/>
    <p:sldId id="334" r:id="rId9"/>
    <p:sldId id="369" r:id="rId10"/>
    <p:sldId id="368" r:id="rId11"/>
    <p:sldId id="286" r:id="rId12"/>
    <p:sldId id="371" r:id="rId13"/>
    <p:sldId id="372" r:id="rId14"/>
    <p:sldId id="373" r:id="rId15"/>
    <p:sldId id="378" r:id="rId16"/>
    <p:sldId id="374" r:id="rId17"/>
    <p:sldId id="357" r:id="rId18"/>
    <p:sldId id="376" r:id="rId19"/>
    <p:sldId id="377" r:id="rId20"/>
    <p:sldId id="379" r:id="rId21"/>
    <p:sldId id="367" r:id="rId22"/>
  </p:sldIdLst>
  <p:sldSz cx="9144000" cy="5715000" type="screen16x10"/>
  <p:notesSz cx="9872663" cy="67976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96D2"/>
    <a:srgbClr val="006E9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8" autoAdjust="0"/>
    <p:restoredTop sz="86420" autoAdjust="0"/>
  </p:normalViewPr>
  <p:slideViewPr>
    <p:cSldViewPr snapToObjects="1">
      <p:cViewPr varScale="1">
        <p:scale>
          <a:sx n="137" d="100"/>
          <a:sy n="137" d="100"/>
        </p:scale>
        <p:origin x="485" y="77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D0-4802-8E60-3F143C07B45E}"/>
              </c:ext>
            </c:extLst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9D0-4802-8E60-3F143C07B45E}"/>
              </c:ext>
            </c:extLst>
          </c:dPt>
          <c:dPt>
            <c:idx val="2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9D0-4802-8E60-3F143C07B45E}"/>
              </c:ext>
            </c:extLst>
          </c:dPt>
          <c:cat>
            <c:strRef>
              <c:f>Tabelle1!$A$2:$A$4</c:f>
              <c:strCache>
                <c:ptCount val="3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76</c:v>
                </c:pt>
                <c:pt idx="1">
                  <c:v>16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D0-4802-8E60-3F143C07B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D0-4802-8E60-3F143C07B45E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9D0-4802-8E60-3F143C07B45E}"/>
              </c:ext>
            </c:extLst>
          </c:dPt>
          <c:dPt>
            <c:idx val="2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9D0-4802-8E60-3F143C07B45E}"/>
              </c:ext>
            </c:extLst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782-4EBE-ABC8-0541F5AAE0F3}"/>
              </c:ext>
            </c:extLst>
          </c:dPt>
          <c:cat>
            <c:strRef>
              <c:f>Tabelle1!$A$2:$A$5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38</c:v>
                </c:pt>
                <c:pt idx="1">
                  <c:v>38</c:v>
                </c:pt>
                <c:pt idx="2">
                  <c:v>16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D0-4802-8E60-3F143C07B4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9230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1129" y="1"/>
            <a:ext cx="4279230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1442993-0D53-4520-B656-05FEE0DC4071}" type="datetimeFigureOut">
              <a:rPr lang="de-DE"/>
              <a:pPr>
                <a:defRPr/>
              </a:pPr>
              <a:t>03.11.2021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279230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1129" y="6456324"/>
            <a:ext cx="4279230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0D7BE80-999C-483B-BA77-6DB5BFE756B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041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9230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1129" y="1"/>
            <a:ext cx="4279230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82A784B-63C1-44BB-A894-238E4E004BC1}" type="datetimeFigureOut">
              <a:rPr lang="de-DE"/>
              <a:pPr>
                <a:defRPr/>
              </a:pPr>
              <a:t>03.11.2021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897188" y="509588"/>
            <a:ext cx="407828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6806" y="3228706"/>
            <a:ext cx="7899053" cy="305911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324"/>
            <a:ext cx="4279230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1129" y="6456324"/>
            <a:ext cx="4279230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D341609-FE07-46AB-8A0C-6E4E213991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05432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DA646-8D24-4C0E-A91D-B18800A4FDA6}" type="datetimeFigureOut">
              <a:rPr lang="de-DE"/>
              <a:pPr>
                <a:defRPr/>
              </a:pPr>
              <a:t>03.11.2021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0649186"/>
      </p:ext>
    </p:extLst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399365" y="1061221"/>
            <a:ext cx="8345270" cy="4046530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spcBef>
                <a:spcPts val="700"/>
              </a:spcBef>
              <a:defRPr>
                <a:solidFill>
                  <a:schemeClr val="bg1"/>
                </a:solidFill>
              </a:defRPr>
            </a:lvl1pPr>
            <a:lvl2pPr marL="684000" indent="-342000">
              <a:lnSpc>
                <a:spcPts val="1900"/>
              </a:lnSpc>
              <a:spcBef>
                <a:spcPts val="700"/>
              </a:spcBef>
              <a:defRPr>
                <a:solidFill>
                  <a:schemeClr val="bg1"/>
                </a:solidFill>
              </a:defRPr>
            </a:lvl2pPr>
            <a:lvl3pPr marL="1026000" indent="-342000">
              <a:lnSpc>
                <a:spcPts val="1700"/>
              </a:lnSpc>
              <a:spcBef>
                <a:spcPts val="700"/>
              </a:spcBef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A261B-A79E-4799-BE5C-22A371B6943E}" type="datetimeFigureOut">
              <a:rPr lang="de-DE"/>
              <a:pPr>
                <a:defRPr/>
              </a:pPr>
              <a:t>03.11.2021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131423"/>
      </p:ext>
    </p:extLst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sz="half" idx="1"/>
          </p:nvPr>
        </p:nvSpPr>
        <p:spPr>
          <a:xfrm>
            <a:off x="395536" y="1057301"/>
            <a:ext cx="4038600" cy="4050450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spcBef>
                <a:spcPts val="700"/>
              </a:spcBef>
              <a:defRPr sz="1600">
                <a:solidFill>
                  <a:schemeClr val="bg1"/>
                </a:solidFill>
              </a:defRPr>
            </a:lvl1pPr>
            <a:lvl2pPr marL="684000" indent="-342000">
              <a:lnSpc>
                <a:spcPts val="1900"/>
              </a:lnSpc>
              <a:spcBef>
                <a:spcPts val="700"/>
              </a:spcBef>
              <a:defRPr sz="1400">
                <a:solidFill>
                  <a:schemeClr val="bg1"/>
                </a:solidFill>
              </a:defRPr>
            </a:lvl2pPr>
            <a:lvl3pPr marL="1026000" indent="-342000">
              <a:lnSpc>
                <a:spcPts val="1700"/>
              </a:lnSpc>
              <a:spcBef>
                <a:spcPts val="700"/>
              </a:spcBef>
              <a:defRPr sz="1200">
                <a:solidFill>
                  <a:schemeClr val="bg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7015" y="1057301"/>
            <a:ext cx="4038600" cy="4050450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spcBef>
                <a:spcPts val="700"/>
              </a:spcBef>
              <a:defRPr sz="1600">
                <a:solidFill>
                  <a:schemeClr val="bg1"/>
                </a:solidFill>
              </a:defRPr>
            </a:lvl1pPr>
            <a:lvl2pPr marL="684000" indent="-342000">
              <a:lnSpc>
                <a:spcPts val="1900"/>
              </a:lnSpc>
              <a:spcBef>
                <a:spcPts val="700"/>
              </a:spcBef>
              <a:defRPr sz="1400">
                <a:solidFill>
                  <a:schemeClr val="bg1"/>
                </a:solidFill>
              </a:defRPr>
            </a:lvl2pPr>
            <a:lvl3pPr marL="1026000" indent="-342000">
              <a:lnSpc>
                <a:spcPts val="1700"/>
              </a:lnSpc>
              <a:spcBef>
                <a:spcPts val="700"/>
              </a:spcBef>
              <a:defRPr sz="1200">
                <a:solidFill>
                  <a:schemeClr val="bg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748C5-A2A4-43AE-97A8-E10512AEF471}" type="datetimeFigureOut">
              <a:rPr lang="de-DE"/>
              <a:pPr>
                <a:defRPr/>
              </a:pPr>
              <a:t>03.11.2021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1445762"/>
      </p:ext>
    </p:extLst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idx="1"/>
          </p:nvPr>
        </p:nvSpPr>
        <p:spPr>
          <a:xfrm>
            <a:off x="457200" y="1147310"/>
            <a:ext cx="4040188" cy="453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03005"/>
            <a:ext cx="4040188" cy="35047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lnSpc>
                <a:spcPts val="2100"/>
              </a:lnSpc>
              <a:spcBef>
                <a:spcPts val="700"/>
              </a:spcBef>
              <a:defRPr sz="1600">
                <a:solidFill>
                  <a:schemeClr val="bg1"/>
                </a:solidFill>
              </a:defRPr>
            </a:lvl1pPr>
            <a:lvl2pPr marL="684000" indent="-342000">
              <a:lnSpc>
                <a:spcPts val="1900"/>
              </a:lnSpc>
              <a:spcBef>
                <a:spcPts val="700"/>
              </a:spcBef>
              <a:defRPr sz="1400">
                <a:solidFill>
                  <a:schemeClr val="bg1"/>
                </a:solidFill>
              </a:defRPr>
            </a:lvl2pPr>
            <a:lvl3pPr marL="1026000" indent="-342000">
              <a:lnSpc>
                <a:spcPts val="1700"/>
              </a:lnSpc>
              <a:spcBef>
                <a:spcPts val="700"/>
              </a:spcBef>
              <a:defRPr sz="12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8" name="Textplatzhalter 2"/>
          <p:cNvSpPr>
            <a:spLocks noGrp="1"/>
          </p:cNvSpPr>
          <p:nvPr>
            <p:ph type="body" idx="11"/>
          </p:nvPr>
        </p:nvSpPr>
        <p:spPr>
          <a:xfrm>
            <a:off x="4662010" y="1149278"/>
            <a:ext cx="4040188" cy="453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half" idx="12"/>
          </p:nvPr>
        </p:nvSpPr>
        <p:spPr>
          <a:xfrm>
            <a:off x="4662010" y="1604973"/>
            <a:ext cx="4040188" cy="35047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>
              <a:lnSpc>
                <a:spcPts val="2100"/>
              </a:lnSpc>
              <a:spcBef>
                <a:spcPts val="700"/>
              </a:spcBef>
              <a:defRPr sz="1600">
                <a:solidFill>
                  <a:schemeClr val="bg1"/>
                </a:solidFill>
              </a:defRPr>
            </a:lvl1pPr>
            <a:lvl2pPr marL="684000" indent="-342000">
              <a:lnSpc>
                <a:spcPts val="1900"/>
              </a:lnSpc>
              <a:spcBef>
                <a:spcPts val="700"/>
              </a:spcBef>
              <a:defRPr sz="1400">
                <a:solidFill>
                  <a:schemeClr val="bg1"/>
                </a:solidFill>
              </a:defRPr>
            </a:lvl2pPr>
            <a:lvl3pPr marL="1026000" indent="-342000">
              <a:lnSpc>
                <a:spcPts val="1700"/>
              </a:lnSpc>
              <a:spcBef>
                <a:spcPts val="700"/>
              </a:spcBef>
              <a:defRPr sz="12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1562A-FA5F-4AC0-B8D9-B668D016FCF2}" type="datetimeFigureOut">
              <a:rPr lang="de-DE"/>
              <a:pPr>
                <a:defRPr/>
              </a:pPr>
              <a:t>03.11.2021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7336256"/>
      </p:ext>
    </p:extLst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452187"/>
              </p:ext>
            </p:extLst>
          </p:nvPr>
        </p:nvGraphicFramePr>
        <p:xfrm>
          <a:off x="4346575" y="1095375"/>
          <a:ext cx="4411663" cy="259556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237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4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795">
                <a:tc gridSpan="2">
                  <a:txBody>
                    <a:bodyPr/>
                    <a:lstStyle/>
                    <a:p>
                      <a:endParaRPr lang="de-DE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endParaRPr lang="de-DE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tc>
                  <a:txBody>
                    <a:bodyPr/>
                    <a:lstStyle/>
                    <a:p>
                      <a:endParaRPr lang="de-DE" sz="14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endParaRPr lang="de-DE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endParaRPr lang="de-DE" sz="14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endParaRPr lang="de-DE" sz="14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endParaRPr lang="de-DE" sz="14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95">
                <a:tc>
                  <a:txBody>
                    <a:bodyPr/>
                    <a:lstStyle/>
                    <a:p>
                      <a:endParaRPr lang="de-DE" sz="140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tc>
                  <a:txBody>
                    <a:bodyPr/>
                    <a:lstStyle/>
                    <a:p>
                      <a:endParaRPr lang="de-DE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64" marR="91464" marT="45714" marB="4571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399365" y="1061221"/>
            <a:ext cx="3767590" cy="3686489"/>
          </a:xfrm>
          <a:prstGeom prst="rect">
            <a:avLst/>
          </a:prstGeom>
        </p:spPr>
        <p:txBody>
          <a:bodyPr/>
          <a:lstStyle>
            <a:lvl1pPr>
              <a:lnSpc>
                <a:spcPts val="2100"/>
              </a:lnSpc>
              <a:spcBef>
                <a:spcPts val="700"/>
              </a:spcBef>
              <a:defRPr>
                <a:solidFill>
                  <a:schemeClr val="bg1"/>
                </a:solidFill>
              </a:defRPr>
            </a:lvl1pPr>
            <a:lvl2pPr marL="684000" indent="-342000">
              <a:lnSpc>
                <a:spcPts val="1900"/>
              </a:lnSpc>
              <a:spcBef>
                <a:spcPts val="700"/>
              </a:spcBef>
              <a:defRPr>
                <a:solidFill>
                  <a:schemeClr val="bg1"/>
                </a:solidFill>
              </a:defRPr>
            </a:lvl2pPr>
            <a:lvl3pPr marL="1026000" indent="-342000">
              <a:lnSpc>
                <a:spcPts val="1700"/>
              </a:lnSpc>
              <a:spcBef>
                <a:spcPts val="700"/>
              </a:spcBef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EED56-7B18-407A-9ACD-D53E6C867982}" type="datetimeFigureOut">
              <a:rPr lang="de-DE"/>
              <a:pPr>
                <a:defRPr/>
              </a:pPr>
              <a:t>03.11.2021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6973693"/>
      </p:ext>
    </p:extLst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5372170"/>
            <a:ext cx="9144000" cy="34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8" name="Textfeld 12"/>
          <p:cNvSpPr txBox="1">
            <a:spLocks noChangeArrowheads="1"/>
          </p:cNvSpPr>
          <p:nvPr/>
        </p:nvSpPr>
        <p:spPr bwMode="auto">
          <a:xfrm>
            <a:off x="4319588" y="5418138"/>
            <a:ext cx="50482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fld id="{E23F3B4B-E983-4B4A-B605-7BC316DC64AD}" type="slidenum">
              <a:rPr lang="de-DE" altLang="de-DE" sz="8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pPr algn="ctr"/>
              <a:t>‹Nr.›</a:t>
            </a:fld>
            <a:endParaRPr lang="de-DE" altLang="de-DE" sz="800">
              <a:solidFill>
                <a:srgbClr val="EEEDEA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 rot="16200000">
            <a:off x="8559800" y="2740025"/>
            <a:ext cx="930275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smtClean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96D379-F2FA-40AD-AFF9-3452CA8A57E8}" type="datetimeFigureOut">
              <a:rPr lang="de-DE"/>
              <a:pPr>
                <a:defRPr/>
              </a:pPr>
              <a:t>03.11.2021</a:t>
            </a:fld>
            <a:endParaRPr lang="de-DE" dirty="0"/>
          </a:p>
        </p:txBody>
      </p:sp>
      <p:sp>
        <p:nvSpPr>
          <p:cNvPr id="1030" name="Textfeld 17"/>
          <p:cNvSpPr txBox="1">
            <a:spLocks noChangeArrowheads="1"/>
          </p:cNvSpPr>
          <p:nvPr/>
        </p:nvSpPr>
        <p:spPr bwMode="auto">
          <a:xfrm rot="-5400000">
            <a:off x="8343900" y="3757613"/>
            <a:ext cx="1360487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altLang="de-DE" sz="600">
                <a:solidFill>
                  <a:schemeClr val="bg1"/>
                </a:solidFill>
              </a:rPr>
              <a:t>© Mader GmbH &amp; Co. KG</a:t>
            </a:r>
          </a:p>
        </p:txBody>
      </p:sp>
      <p:sp>
        <p:nvSpPr>
          <p:cNvPr id="19" name="Rechteck 18"/>
          <p:cNvSpPr/>
          <p:nvPr/>
        </p:nvSpPr>
        <p:spPr>
          <a:xfrm>
            <a:off x="752475" y="5495185"/>
            <a:ext cx="72000" cy="73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0" name="Gerade Verbindung 19"/>
          <p:cNvCxnSpPr/>
          <p:nvPr/>
        </p:nvCxnSpPr>
        <p:spPr>
          <a:xfrm>
            <a:off x="-273050" y="5531698"/>
            <a:ext cx="104457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Titelplatzhalter 1"/>
          <p:cNvSpPr>
            <a:spLocks noGrp="1"/>
          </p:cNvSpPr>
          <p:nvPr>
            <p:ph type="title"/>
          </p:nvPr>
        </p:nvSpPr>
        <p:spPr bwMode="auto">
          <a:xfrm>
            <a:off x="395288" y="146750"/>
            <a:ext cx="662463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pic>
        <p:nvPicPr>
          <p:cNvPr id="1035" name="Grafi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5459413"/>
            <a:ext cx="862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platzhalter 1">
            <a:extLst>
              <a:ext uri="{FF2B5EF4-FFF2-40B4-BE49-F238E27FC236}">
                <a16:creationId xmlns:a16="http://schemas.microsoft.com/office/drawing/2014/main" id="{0D1CEFEA-C3D1-4E7E-B203-A24F651A505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13981" y="5219754"/>
            <a:ext cx="662463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de-DE" altLang="de-DE" sz="800" dirty="0" err="1">
                <a:solidFill>
                  <a:srgbClr val="FFFFFF"/>
                </a:solidFill>
              </a:rPr>
              <a:t>discover</a:t>
            </a:r>
            <a:r>
              <a:rPr lang="de-DE" altLang="de-DE" sz="800" dirty="0">
                <a:solidFill>
                  <a:srgbClr val="FFFFFF"/>
                </a:solidFill>
              </a:rPr>
              <a:t> </a:t>
            </a:r>
            <a:r>
              <a:rPr lang="de-DE" altLang="de-DE" sz="800" dirty="0" err="1">
                <a:solidFill>
                  <a:srgbClr val="FFFFFF"/>
                </a:solidFill>
              </a:rPr>
              <a:t>your</a:t>
            </a:r>
            <a:r>
              <a:rPr lang="de-DE" altLang="de-DE" sz="800" dirty="0">
                <a:solidFill>
                  <a:srgbClr val="FFFFFF"/>
                </a:solidFill>
              </a:rPr>
              <a:t> innovative </a:t>
            </a:r>
            <a:r>
              <a:rPr lang="de-DE" altLang="de-DE" sz="800" dirty="0" err="1">
                <a:solidFill>
                  <a:srgbClr val="FFFFFF"/>
                </a:solidFill>
              </a:rPr>
              <a:t>solution</a:t>
            </a:r>
            <a:r>
              <a:rPr lang="de-DE" altLang="de-DE" sz="800" dirty="0">
                <a:solidFill>
                  <a:srgbClr val="FFFFFF"/>
                </a:solidFill>
              </a:rPr>
              <a:t>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transition advClick="0" advTm="200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kern="1200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EEEDEA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EEEDEA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EEEDEA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EEEDEA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EEEDEA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EEEDEA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EEEDEA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EEEDEA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Wingdings" pitchFamily="2" charset="2"/>
        <a:buChar char="è"/>
        <a:defRPr sz="1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Symbol" pitchFamily="18" charset="2"/>
        <a:buChar char="-"/>
        <a:defRPr sz="1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chart" Target="../charts/chart1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3.png"/><Relationship Id="rId4" Type="http://schemas.openxmlformats.org/officeDocument/2006/relationships/image" Target="../media/image4.jp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1"/>
            <a:ext cx="9144000" cy="53688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283968" y="5430097"/>
            <a:ext cx="2889151" cy="20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4" name="Rechteck 2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52475" y="5495185"/>
            <a:ext cx="72000" cy="730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5" name="Grafik 4" descr="Bild einer Druckluftanlage mit dem Keyvisual X im Vordergrund">
            <a:extLst>
              <a:ext uri="{FF2B5EF4-FFF2-40B4-BE49-F238E27FC236}">
                <a16:creationId xmlns:a16="http://schemas.microsoft.com/office/drawing/2014/main" id="{396B6852-BE4C-4402-80F6-3AA7B47490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b="27955"/>
          <a:stretch/>
        </p:blipFill>
        <p:spPr>
          <a:xfrm>
            <a:off x="0" y="0"/>
            <a:ext cx="9144000" cy="536881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04B07DBB-1E82-4B3D-92B8-4212B7C18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84" y="1345332"/>
            <a:ext cx="6624637" cy="62388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e-DE" sz="2000" dirty="0"/>
              <a:t>Mehr Energieeffizienz</a:t>
            </a:r>
            <a:br>
              <a:rPr lang="de-DE" sz="2000" dirty="0"/>
            </a:br>
            <a:r>
              <a:rPr lang="de-DE" sz="2000" dirty="0"/>
              <a:t>durch Digitalisierung</a:t>
            </a:r>
            <a:br>
              <a:rPr lang="de-DE" sz="2000" dirty="0"/>
            </a:br>
            <a:endParaRPr lang="de-DE" sz="2000" dirty="0"/>
          </a:p>
        </p:txBody>
      </p:sp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0125CA5-9C78-4098-8ABD-F9DF8E27DB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6" b="5500"/>
          <a:stretch/>
        </p:blipFill>
        <p:spPr>
          <a:xfrm>
            <a:off x="2" y="3051"/>
            <a:ext cx="4571999" cy="53747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781C8B-30FF-4891-8248-D69AE93F9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" y="3051"/>
            <a:ext cx="4571998" cy="5377781"/>
          </a:xfrm>
          <a:prstGeom prst="rect">
            <a:avLst/>
          </a:prstGeom>
          <a:solidFill>
            <a:srgbClr val="0096D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39" y="737323"/>
            <a:ext cx="4525794" cy="623888"/>
          </a:xfrm>
        </p:spPr>
        <p:txBody>
          <a:bodyPr/>
          <a:lstStyle/>
          <a:p>
            <a:r>
              <a:rPr lang="de-DE" sz="2600" b="1" dirty="0">
                <a:solidFill>
                  <a:srgbClr val="FFFFFF"/>
                </a:solidFill>
              </a:rPr>
              <a:t>Herausforderungen </a:t>
            </a:r>
            <a:br>
              <a:rPr lang="de-DE" sz="2600" b="1" dirty="0">
                <a:solidFill>
                  <a:srgbClr val="FFFFFF"/>
                </a:solidFill>
              </a:rPr>
            </a:br>
            <a:r>
              <a:rPr lang="de-DE" sz="2600" b="1" dirty="0">
                <a:solidFill>
                  <a:srgbClr val="FFFFFF"/>
                </a:solidFill>
              </a:rPr>
              <a:t>der Druckluft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F64E5B1-DE3A-4554-8015-214E632D7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3988" y="944604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9EF2FE0-02EA-4BEA-9B6B-C24302B942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3988" y="1960749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B7CCB71-9694-4B71-AFD0-6EC09A30D3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3988" y="2980284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623D933-FE98-4D9D-A10E-6843CCD1B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3989" y="4048981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DDC5715-E57F-4FDD-A6B9-C920BC7F65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624228" y="2060629"/>
            <a:ext cx="893736" cy="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677F59E-29F4-42BA-885F-85529C09F2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624228" y="3072735"/>
            <a:ext cx="883876" cy="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E6AEA57-EAD8-4BBC-9F64-769D8732E1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599099" y="4138981"/>
            <a:ext cx="909005" cy="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8A954EE3-2807-4EC2-BEA5-0FCFA6615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619298" y="1048524"/>
            <a:ext cx="893736" cy="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F528A721-37C0-40D4-B454-15EEBA96700E}"/>
              </a:ext>
            </a:extLst>
          </p:cNvPr>
          <p:cNvSpPr txBox="1"/>
          <p:nvPr/>
        </p:nvSpPr>
        <p:spPr>
          <a:xfrm>
            <a:off x="5560331" y="879247"/>
            <a:ext cx="315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Herstellerabhängigkeit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C69A0A6-FB5D-4A65-84DD-7BE9C7CDCF23}"/>
              </a:ext>
            </a:extLst>
          </p:cNvPr>
          <p:cNvSpPr txBox="1"/>
          <p:nvPr/>
        </p:nvSpPr>
        <p:spPr>
          <a:xfrm>
            <a:off x="5570191" y="1881472"/>
            <a:ext cx="315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Intransparent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AA4D0B9-F382-4F02-B980-DC2D74ACD83E}"/>
              </a:ext>
            </a:extLst>
          </p:cNvPr>
          <p:cNvSpPr txBox="1"/>
          <p:nvPr/>
        </p:nvSpPr>
        <p:spPr>
          <a:xfrm>
            <a:off x="5570191" y="2901007"/>
            <a:ext cx="315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Investitionsabhängigkeit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73FC1C0-BC67-4614-89ED-D23E44656627}"/>
              </a:ext>
            </a:extLst>
          </p:cNvPr>
          <p:cNvSpPr txBox="1"/>
          <p:nvPr/>
        </p:nvSpPr>
        <p:spPr>
          <a:xfrm>
            <a:off x="5519503" y="3969704"/>
            <a:ext cx="315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Analog</a:t>
            </a:r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21109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D6601F9-9F8F-4144-BB2A-D4E2A2C32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3" r="13608"/>
          <a:stretch/>
        </p:blipFill>
        <p:spPr>
          <a:xfrm>
            <a:off x="-1" y="-1"/>
            <a:ext cx="4139954" cy="5377781"/>
          </a:xfrm>
          <a:prstGeom prst="rect">
            <a:avLst/>
          </a:prstGeom>
          <a:effectLst/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CEFBF64-B442-40D7-B33B-FAF91A4114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" y="0"/>
            <a:ext cx="4136294" cy="537778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575" y="289924"/>
            <a:ext cx="3168005" cy="914471"/>
          </a:xfrm>
        </p:spPr>
        <p:txBody>
          <a:bodyPr/>
          <a:lstStyle/>
          <a:p>
            <a:r>
              <a:rPr lang="de-DE" sz="1900" b="1" dirty="0">
                <a:solidFill>
                  <a:srgbClr val="FFFFFF"/>
                </a:solidFill>
              </a:rPr>
              <a:t>Lebenszykluskosten</a:t>
            </a:r>
            <a:br>
              <a:rPr lang="de-DE" sz="1900" b="1" dirty="0">
                <a:solidFill>
                  <a:srgbClr val="FFFFFF"/>
                </a:solidFill>
              </a:rPr>
            </a:br>
            <a:r>
              <a:rPr lang="de-DE" sz="1900" b="1" dirty="0">
                <a:solidFill>
                  <a:srgbClr val="FFFFFF"/>
                </a:solidFill>
              </a:rPr>
              <a:t>einer Druckluftanlage</a:t>
            </a:r>
          </a:p>
        </p:txBody>
      </p:sp>
      <p:sp>
        <p:nvSpPr>
          <p:cNvPr id="20" name="Inhaltsplatzhalter 2"/>
          <p:cNvSpPr txBox="1">
            <a:spLocks/>
          </p:cNvSpPr>
          <p:nvPr/>
        </p:nvSpPr>
        <p:spPr>
          <a:xfrm>
            <a:off x="382575" y="3417447"/>
            <a:ext cx="3037297" cy="100811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è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-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1200" dirty="0">
                <a:solidFill>
                  <a:srgbClr val="FFFFFF"/>
                </a:solidFill>
              </a:rPr>
              <a:t>Druckluftkosten laufen meist unter Gemeinkosten.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40D9CF62-5E4D-43D0-A7EE-3687B234A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0291516"/>
              </p:ext>
            </p:extLst>
          </p:nvPr>
        </p:nvGraphicFramePr>
        <p:xfrm>
          <a:off x="4499992" y="1327850"/>
          <a:ext cx="352839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4A4CCA0-9249-475A-AF15-D766606C93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4716016" y="1129308"/>
            <a:ext cx="1296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405EB80-72B1-4D7E-BB7F-0B4856B2F5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6009458" y="1124668"/>
            <a:ext cx="0" cy="58259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73BA643A-40A8-45D0-96C0-860BF2D93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976143" y="1686255"/>
            <a:ext cx="75483" cy="75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F37D031-143F-40D7-B9D3-4887E8E967B4}"/>
              </a:ext>
            </a:extLst>
          </p:cNvPr>
          <p:cNvSpPr txBox="1"/>
          <p:nvPr/>
        </p:nvSpPr>
        <p:spPr>
          <a:xfrm>
            <a:off x="4620053" y="696609"/>
            <a:ext cx="165440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76%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63A840E-7E37-493A-B830-39ED96E0591F}"/>
              </a:ext>
            </a:extLst>
          </p:cNvPr>
          <p:cNvSpPr txBox="1"/>
          <p:nvPr/>
        </p:nvSpPr>
        <p:spPr>
          <a:xfrm>
            <a:off x="4621972" y="1112263"/>
            <a:ext cx="14558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Energiekosten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AE54F7BF-2D33-46ED-BEAB-D7BA0DC489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5099932" y="4631601"/>
            <a:ext cx="1296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58F45320-F847-45DC-880A-C0AB0AAF6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6388285" y="4157119"/>
            <a:ext cx="1" cy="4808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 37">
            <a:extLst>
              <a:ext uri="{FF2B5EF4-FFF2-40B4-BE49-F238E27FC236}">
                <a16:creationId xmlns:a16="http://schemas.microsoft.com/office/drawing/2014/main" id="{2FAF0F8D-631D-490D-9403-539CFB0944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350544" y="4081636"/>
            <a:ext cx="75483" cy="75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7C6ECD1-66EA-48EC-8CCC-BB1A96F32E2B}"/>
              </a:ext>
            </a:extLst>
          </p:cNvPr>
          <p:cNvSpPr txBox="1"/>
          <p:nvPr/>
        </p:nvSpPr>
        <p:spPr>
          <a:xfrm>
            <a:off x="5092141" y="4169229"/>
            <a:ext cx="13338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8%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7B6DEC0-2D4D-4D6E-9513-E5BF04833AEC}"/>
              </a:ext>
            </a:extLst>
          </p:cNvPr>
          <p:cNvSpPr txBox="1"/>
          <p:nvPr/>
        </p:nvSpPr>
        <p:spPr>
          <a:xfrm>
            <a:off x="5004048" y="4585692"/>
            <a:ext cx="16652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Wartungskosten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F80C7BA-75A5-4AE7-A6EF-7CBADCA20D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164288" y="3602844"/>
            <a:ext cx="75483" cy="75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B1B497A-39FA-439C-A930-0905F4C76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7182414" y="3640587"/>
            <a:ext cx="17100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D8800827-1680-4974-9C5D-2F3EF7155985}"/>
              </a:ext>
            </a:extLst>
          </p:cNvPr>
          <p:cNvSpPr txBox="1"/>
          <p:nvPr/>
        </p:nvSpPr>
        <p:spPr>
          <a:xfrm>
            <a:off x="7452202" y="3194309"/>
            <a:ext cx="244850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16%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76F7E89E-8D06-4ED5-B3D2-DE3A2474ACA2}"/>
              </a:ext>
            </a:extLst>
          </p:cNvPr>
          <p:cNvSpPr txBox="1"/>
          <p:nvPr/>
        </p:nvSpPr>
        <p:spPr>
          <a:xfrm>
            <a:off x="7308245" y="3605072"/>
            <a:ext cx="18722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Investitionskosten</a:t>
            </a:r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08841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D6601F9-9F8F-4144-BB2A-D4E2A2C32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3" r="13608"/>
          <a:stretch/>
        </p:blipFill>
        <p:spPr>
          <a:xfrm>
            <a:off x="-1" y="-1"/>
            <a:ext cx="4139954" cy="5377781"/>
          </a:xfrm>
          <a:prstGeom prst="rect">
            <a:avLst/>
          </a:prstGeom>
          <a:effectLst/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CEFBF64-B442-40D7-B33B-FAF91A4114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2798" y="-1"/>
            <a:ext cx="4142751" cy="537778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2575" y="289924"/>
            <a:ext cx="3168005" cy="914471"/>
          </a:xfrm>
        </p:spPr>
        <p:txBody>
          <a:bodyPr/>
          <a:lstStyle/>
          <a:p>
            <a:r>
              <a:rPr lang="de-DE" sz="1900" b="1" dirty="0">
                <a:solidFill>
                  <a:srgbClr val="FFFFFF"/>
                </a:solidFill>
              </a:rPr>
              <a:t>Lebenszykluskosten</a:t>
            </a:r>
            <a:br>
              <a:rPr lang="de-DE" sz="1900" b="1" dirty="0">
                <a:solidFill>
                  <a:srgbClr val="FFFFFF"/>
                </a:solidFill>
              </a:rPr>
            </a:br>
            <a:r>
              <a:rPr lang="de-DE" sz="1900" b="1" dirty="0">
                <a:solidFill>
                  <a:srgbClr val="FFFFFF"/>
                </a:solidFill>
              </a:rPr>
              <a:t>einer Druckluftanlage</a:t>
            </a:r>
          </a:p>
        </p:txBody>
      </p:sp>
      <p:sp>
        <p:nvSpPr>
          <p:cNvPr id="20" name="Inhaltsplatzhalter 2"/>
          <p:cNvSpPr txBox="1">
            <a:spLocks/>
          </p:cNvSpPr>
          <p:nvPr/>
        </p:nvSpPr>
        <p:spPr>
          <a:xfrm>
            <a:off x="382575" y="3417447"/>
            <a:ext cx="3037297" cy="100811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è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-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sz="1200" dirty="0">
                <a:solidFill>
                  <a:srgbClr val="FFFFFF"/>
                </a:solidFill>
              </a:rPr>
              <a:t>Druckluftkosten laufen meist unter Gemeinkosten.</a:t>
            </a:r>
          </a:p>
        </p:txBody>
      </p:sp>
      <p:graphicFrame>
        <p:nvGraphicFramePr>
          <p:cNvPr id="7" name="Diagramm 6" descr="Diagramm Lebenszykluskosten einer Druckluftanlage">
            <a:extLst>
              <a:ext uri="{FF2B5EF4-FFF2-40B4-BE49-F238E27FC236}">
                <a16:creationId xmlns:a16="http://schemas.microsoft.com/office/drawing/2014/main" id="{40D9CF62-5E4D-43D0-A7EE-3687B234A7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876548"/>
              </p:ext>
            </p:extLst>
          </p:nvPr>
        </p:nvGraphicFramePr>
        <p:xfrm>
          <a:off x="4499992" y="1327850"/>
          <a:ext cx="352839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A4A4CCA0-9249-475A-AF15-D766606C93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4716016" y="1129308"/>
            <a:ext cx="1296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405EB80-72B1-4D7E-BB7F-0B4856B2F5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6009458" y="1124668"/>
            <a:ext cx="0" cy="58259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73BA643A-40A8-45D0-96C0-860BF2D93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976143" y="1686255"/>
            <a:ext cx="75483" cy="75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F37D031-143F-40D7-B9D3-4887E8E967B4}"/>
              </a:ext>
            </a:extLst>
          </p:cNvPr>
          <p:cNvSpPr txBox="1"/>
          <p:nvPr/>
        </p:nvSpPr>
        <p:spPr>
          <a:xfrm>
            <a:off x="4620053" y="696609"/>
            <a:ext cx="165440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76%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63A840E-7E37-493A-B830-39ED96E0591F}"/>
              </a:ext>
            </a:extLst>
          </p:cNvPr>
          <p:cNvSpPr txBox="1"/>
          <p:nvPr/>
        </p:nvSpPr>
        <p:spPr>
          <a:xfrm>
            <a:off x="4621972" y="1112263"/>
            <a:ext cx="14558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Energiekosten</a:t>
            </a:r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AE54F7BF-2D33-46ED-BEAB-D7BA0DC489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5099932" y="4631601"/>
            <a:ext cx="129614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58F45320-F847-45DC-880A-C0AB0AAF6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6388285" y="4157119"/>
            <a:ext cx="1" cy="4808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hteck 37">
            <a:extLst>
              <a:ext uri="{FF2B5EF4-FFF2-40B4-BE49-F238E27FC236}">
                <a16:creationId xmlns:a16="http://schemas.microsoft.com/office/drawing/2014/main" id="{2FAF0F8D-631D-490D-9403-539CFB0944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350544" y="4081636"/>
            <a:ext cx="75483" cy="75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7C6ECD1-66EA-48EC-8CCC-BB1A96F32E2B}"/>
              </a:ext>
            </a:extLst>
          </p:cNvPr>
          <p:cNvSpPr txBox="1"/>
          <p:nvPr/>
        </p:nvSpPr>
        <p:spPr>
          <a:xfrm>
            <a:off x="5092141" y="4169229"/>
            <a:ext cx="13338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8%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7B6DEC0-2D4D-4D6E-9513-E5BF04833AEC}"/>
              </a:ext>
            </a:extLst>
          </p:cNvPr>
          <p:cNvSpPr txBox="1"/>
          <p:nvPr/>
        </p:nvSpPr>
        <p:spPr>
          <a:xfrm>
            <a:off x="5004048" y="4585692"/>
            <a:ext cx="166523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Wartungskosten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F80C7BA-75A5-4AE7-A6EF-7CBADCA20D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164288" y="3602844"/>
            <a:ext cx="75483" cy="75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2B1B497A-39FA-439C-A930-0905F4C76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H="1">
            <a:off x="7182414" y="3640587"/>
            <a:ext cx="17100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>
            <a:extLst>
              <a:ext uri="{FF2B5EF4-FFF2-40B4-BE49-F238E27FC236}">
                <a16:creationId xmlns:a16="http://schemas.microsoft.com/office/drawing/2014/main" id="{D8800827-1680-4974-9C5D-2F3EF7155985}"/>
              </a:ext>
            </a:extLst>
          </p:cNvPr>
          <p:cNvSpPr txBox="1"/>
          <p:nvPr/>
        </p:nvSpPr>
        <p:spPr>
          <a:xfrm>
            <a:off x="7452202" y="3194309"/>
            <a:ext cx="244850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16%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76F7E89E-8D06-4ED5-B3D2-DE3A2474ACA2}"/>
              </a:ext>
            </a:extLst>
          </p:cNvPr>
          <p:cNvSpPr txBox="1"/>
          <p:nvPr/>
        </p:nvSpPr>
        <p:spPr>
          <a:xfrm>
            <a:off x="7308245" y="3605072"/>
            <a:ext cx="187226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Investitionskosten</a:t>
            </a:r>
          </a:p>
        </p:txBody>
      </p:sp>
    </p:spTree>
    <p:extLst>
      <p:ext uri="{BB962C8B-B14F-4D97-AF65-F5344CB8AC3E}">
        <p14:creationId xmlns:p14="http://schemas.microsoft.com/office/powerpoint/2010/main" val="374585087"/>
      </p:ext>
    </p:extLst>
  </p:cSld>
  <p:clrMapOvr>
    <a:masterClrMapping/>
  </p:clrMapOvr>
  <p:transition advClick="0" advTm="2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7B65A8C-64C5-45F8-B458-99397B35E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18106" b="419"/>
          <a:stretch/>
        </p:blipFill>
        <p:spPr>
          <a:xfrm>
            <a:off x="7614" y="-6866"/>
            <a:ext cx="9144000" cy="538083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99E9B43-4D3A-4878-A2F4-6C67FD51DD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14" y="2353453"/>
            <a:ext cx="9144000" cy="2448258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2BE653D-90DA-4E60-B420-91001DF51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2" y="418952"/>
            <a:ext cx="6624637" cy="623888"/>
          </a:xfrm>
        </p:spPr>
        <p:txBody>
          <a:bodyPr/>
          <a:lstStyle/>
          <a:p>
            <a:r>
              <a:rPr lang="de-DE" sz="2400" b="1" dirty="0">
                <a:solidFill>
                  <a:srgbClr val="FFFFFF"/>
                </a:solidFill>
              </a:rPr>
              <a:t>Mehr Transparenz durch </a:t>
            </a:r>
            <a:br>
              <a:rPr lang="de-DE" sz="2400" b="1" dirty="0">
                <a:solidFill>
                  <a:srgbClr val="FFFFFF"/>
                </a:solidFill>
              </a:rPr>
            </a:br>
            <a:r>
              <a:rPr lang="de-DE" sz="2400" b="1" dirty="0">
                <a:solidFill>
                  <a:srgbClr val="FFFFFF"/>
                </a:solidFill>
              </a:rPr>
              <a:t>Digitalisierung</a:t>
            </a:r>
            <a:endParaRPr lang="de-DE" dirty="0"/>
          </a:p>
        </p:txBody>
      </p:sp>
      <p:sp>
        <p:nvSpPr>
          <p:cNvPr id="29" name="Freihandform: Form 28" descr="Sinuskurve">
            <a:extLst>
              <a:ext uri="{FF2B5EF4-FFF2-40B4-BE49-F238E27FC236}">
                <a16:creationId xmlns:a16="http://schemas.microsoft.com/office/drawing/2014/main" id="{746A965E-EECC-479E-B7B8-EB171CDA50C9}"/>
              </a:ext>
            </a:extLst>
          </p:cNvPr>
          <p:cNvSpPr/>
          <p:nvPr/>
        </p:nvSpPr>
        <p:spPr>
          <a:xfrm>
            <a:off x="-540568" y="2533255"/>
            <a:ext cx="4297756" cy="2045899"/>
          </a:xfrm>
          <a:custGeom>
            <a:avLst/>
            <a:gdLst>
              <a:gd name="connsiteX0" fmla="*/ 0 w 3757188"/>
              <a:gd name="connsiteY0" fmla="*/ 2082311 h 2109471"/>
              <a:gd name="connsiteX1" fmla="*/ 769545 w 3757188"/>
              <a:gd name="connsiteY1" fmla="*/ 14 h 2109471"/>
              <a:gd name="connsiteX2" fmla="*/ 1394234 w 3757188"/>
              <a:gd name="connsiteY2" fmla="*/ 2109471 h 2109471"/>
              <a:gd name="connsiteX3" fmla="*/ 2181885 w 3757188"/>
              <a:gd name="connsiteY3" fmla="*/ 14 h 2109471"/>
              <a:gd name="connsiteX4" fmla="*/ 2652665 w 3757188"/>
              <a:gd name="connsiteY4" fmla="*/ 2100418 h 2109471"/>
              <a:gd name="connsiteX5" fmla="*/ 3232087 w 3757188"/>
              <a:gd name="connsiteY5" fmla="*/ 14 h 2109471"/>
              <a:gd name="connsiteX6" fmla="*/ 3757188 w 3757188"/>
              <a:gd name="connsiteY6" fmla="*/ 2091364 h 2109471"/>
              <a:gd name="connsiteX7" fmla="*/ 3757188 w 3757188"/>
              <a:gd name="connsiteY7" fmla="*/ 2091364 h 210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7188" h="2109471">
                <a:moveTo>
                  <a:pt x="0" y="2082311"/>
                </a:moveTo>
                <a:cubicBezTo>
                  <a:pt x="268586" y="1038899"/>
                  <a:pt x="537173" y="-4513"/>
                  <a:pt x="769545" y="14"/>
                </a:cubicBezTo>
                <a:cubicBezTo>
                  <a:pt x="1001917" y="4541"/>
                  <a:pt x="1158844" y="2109471"/>
                  <a:pt x="1394234" y="2109471"/>
                </a:cubicBezTo>
                <a:cubicBezTo>
                  <a:pt x="1629624" y="2109471"/>
                  <a:pt x="1972147" y="1523"/>
                  <a:pt x="2181885" y="14"/>
                </a:cubicBezTo>
                <a:cubicBezTo>
                  <a:pt x="2391623" y="-1495"/>
                  <a:pt x="2477631" y="2100418"/>
                  <a:pt x="2652665" y="2100418"/>
                </a:cubicBezTo>
                <a:cubicBezTo>
                  <a:pt x="2827699" y="2100418"/>
                  <a:pt x="3048000" y="1523"/>
                  <a:pt x="3232087" y="14"/>
                </a:cubicBezTo>
                <a:cubicBezTo>
                  <a:pt x="3416174" y="-1495"/>
                  <a:pt x="3757188" y="2091364"/>
                  <a:pt x="3757188" y="2091364"/>
                </a:cubicBezTo>
                <a:lnTo>
                  <a:pt x="3757188" y="2091364"/>
                </a:lnTo>
              </a:path>
            </a:pathLst>
          </a:custGeom>
          <a:noFill/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F2FE9E2D-0E8F-4CB3-9AB8-825AFB3559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722875" y="4578378"/>
            <a:ext cx="1368152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4A33142C-EE5F-4A1A-99B0-83280A3CE9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5081974" y="2529712"/>
            <a:ext cx="1368152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B17FE518-D3E9-4FC6-9603-AA9518657E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6440187" y="4575753"/>
            <a:ext cx="1368152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AE1F0912-C855-491A-A974-015E5B8198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7808339" y="2529712"/>
            <a:ext cx="1368152" cy="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BA9CD4B6-F251-4292-8E8E-709B8AF151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091027" y="2488407"/>
            <a:ext cx="0" cy="2124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E13890F2-C9CA-45C4-BFDD-34E9DCAA19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6464043" y="2485913"/>
            <a:ext cx="0" cy="2124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0E31EEE3-FE95-423A-B316-AB082FD33B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821413" y="2485913"/>
            <a:ext cx="0" cy="2124000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2368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560BF-3AC8-45AA-8696-43E898303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Technische Funktionsweise</a:t>
            </a:r>
          </a:p>
        </p:txBody>
      </p:sp>
      <p:pic>
        <p:nvPicPr>
          <p:cNvPr id="6" name="Grafik 5" descr="Schema einer Druckluftanlage mit einer Wolke und Computern und Smartphone. Auf den Computern und dem Smartphone ist die Software von LOOXR zu sehen.">
            <a:extLst>
              <a:ext uri="{FF2B5EF4-FFF2-40B4-BE49-F238E27FC236}">
                <a16:creationId xmlns:a16="http://schemas.microsoft.com/office/drawing/2014/main" id="{A5C1376F-21ED-4ABE-8F08-7D9DE028EF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16774" r="3846" b="14453"/>
          <a:stretch/>
        </p:blipFill>
        <p:spPr>
          <a:xfrm>
            <a:off x="785433" y="1921396"/>
            <a:ext cx="7573133" cy="31683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DE8664E-DF15-4951-AC56-0F8407A706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2" b="50000"/>
          <a:stretch/>
        </p:blipFill>
        <p:spPr>
          <a:xfrm>
            <a:off x="-1115" y="-3052"/>
            <a:ext cx="9145117" cy="156135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975C24A-4518-45CE-AC90-6BA26F2DEF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" y="0"/>
            <a:ext cx="9143998" cy="1558305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6154C0B-3711-48A8-BEDD-5756F3D29E57}"/>
              </a:ext>
            </a:extLst>
          </p:cNvPr>
          <p:cNvSpPr txBox="1">
            <a:spLocks/>
          </p:cNvSpPr>
          <p:nvPr/>
        </p:nvSpPr>
        <p:spPr bwMode="auto">
          <a:xfrm>
            <a:off x="390144" y="465682"/>
            <a:ext cx="662463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de-DE" sz="2400" b="1" dirty="0">
                <a:solidFill>
                  <a:srgbClr val="FFFFFF"/>
                </a:solidFill>
              </a:rPr>
              <a:t>Technische Funktionsweise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9632497"/>
      </p:ext>
    </p:extLst>
  </p:cSld>
  <p:clrMapOvr>
    <a:masterClrMapping/>
  </p:clrMapOvr>
  <p:transition advClick="0" advTm="2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 descr="Titel der Folie: Welchen Herausforderungen sind Sie bei der Planung/Umsetzung begegnet?">
            <a:extLst>
              <a:ext uri="{FF2B5EF4-FFF2-40B4-BE49-F238E27FC236}">
                <a16:creationId xmlns:a16="http://schemas.microsoft.com/office/drawing/2014/main" id="{EA298C21-C007-496D-8715-AE95EEFCC68B}"/>
              </a:ext>
            </a:extLst>
          </p:cNvPr>
          <p:cNvSpPr/>
          <p:nvPr/>
        </p:nvSpPr>
        <p:spPr>
          <a:xfrm>
            <a:off x="0" y="334168"/>
            <a:ext cx="8748464" cy="1155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6CAFE9-E5A9-4EF2-BCB1-28F5B5BC2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b="5500"/>
          <a:stretch/>
        </p:blipFill>
        <p:spPr>
          <a:xfrm>
            <a:off x="2" y="3051"/>
            <a:ext cx="9143998" cy="53747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781C8B-30FF-4891-8248-D69AE93F9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" y="-1"/>
            <a:ext cx="9143996" cy="5377781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38" y="481236"/>
            <a:ext cx="7838162" cy="1440159"/>
          </a:xfrm>
        </p:spPr>
        <p:txBody>
          <a:bodyPr/>
          <a:lstStyle/>
          <a:p>
            <a:r>
              <a:rPr lang="de-DE" sz="2600" b="1" dirty="0">
                <a:solidFill>
                  <a:srgbClr val="FFFFFF"/>
                </a:solidFill>
              </a:rPr>
              <a:t>Welche Optimierungsmöglichkeiten/Potenziale bietet Digitalisierung?</a:t>
            </a:r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45009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0125CA5-9C78-4098-8ABD-F9DF8E27DB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6" b="5500"/>
          <a:stretch/>
        </p:blipFill>
        <p:spPr>
          <a:xfrm>
            <a:off x="2" y="3051"/>
            <a:ext cx="4571999" cy="53747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781C8B-30FF-4891-8248-D69AE93F9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11397" y="3051"/>
            <a:ext cx="4583397" cy="5377781"/>
          </a:xfrm>
          <a:prstGeom prst="rect">
            <a:avLst/>
          </a:prstGeom>
          <a:solidFill>
            <a:srgbClr val="0096D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39" y="737323"/>
            <a:ext cx="4525794" cy="623888"/>
          </a:xfrm>
        </p:spPr>
        <p:txBody>
          <a:bodyPr/>
          <a:lstStyle/>
          <a:p>
            <a:r>
              <a:rPr lang="de-DE" sz="2600" b="1" dirty="0">
                <a:solidFill>
                  <a:srgbClr val="FFFFFF"/>
                </a:solidFill>
              </a:rPr>
              <a:t>Druckluft 4.0</a:t>
            </a:r>
            <a:br>
              <a:rPr lang="de-DE" sz="2600" b="1" dirty="0">
                <a:solidFill>
                  <a:srgbClr val="FFFFFF"/>
                </a:solidFill>
              </a:rPr>
            </a:br>
            <a:r>
              <a:rPr lang="de-DE" sz="2600" b="1" dirty="0">
                <a:solidFill>
                  <a:srgbClr val="FFFFFF"/>
                </a:solidFill>
              </a:rPr>
              <a:t>Was ist möglich?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F64E5B1-DE3A-4554-8015-214E632D7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3988" y="944604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9EF2FE0-02EA-4BEA-9B6B-C24302B942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3988" y="1960749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B7CCB71-9694-4B71-AFD0-6EC09A30D3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3988" y="2980284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623D933-FE98-4D9D-A10E-6843CCD1B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3989" y="4048981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DDC5715-E57F-4FDD-A6B9-C920BC7F65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624228" y="2060629"/>
            <a:ext cx="893736" cy="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677F59E-29F4-42BA-885F-85529C09F2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624228" y="3072735"/>
            <a:ext cx="883876" cy="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E6AEA57-EAD8-4BBC-9F64-769D8732E1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599099" y="4138981"/>
            <a:ext cx="909005" cy="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8A954EE3-2807-4EC2-BEA5-0FCFA6615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619298" y="1048524"/>
            <a:ext cx="893736" cy="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F528A721-37C0-40D4-B454-15EEBA96700E}"/>
              </a:ext>
            </a:extLst>
          </p:cNvPr>
          <p:cNvSpPr txBox="1"/>
          <p:nvPr/>
        </p:nvSpPr>
        <p:spPr>
          <a:xfrm>
            <a:off x="5560331" y="879247"/>
            <a:ext cx="315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Condition</a:t>
            </a:r>
            <a:r>
              <a:rPr lang="de-DE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Monitoring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C69A0A6-FB5D-4A65-84DD-7BE9C7CDCF23}"/>
              </a:ext>
            </a:extLst>
          </p:cNvPr>
          <p:cNvSpPr txBox="1"/>
          <p:nvPr/>
        </p:nvSpPr>
        <p:spPr>
          <a:xfrm>
            <a:off x="5570191" y="1881472"/>
            <a:ext cx="315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Predictive</a:t>
            </a:r>
            <a:r>
              <a:rPr lang="de-DE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Maintenance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AA4D0B9-F382-4F02-B980-DC2D74ACD83E}"/>
              </a:ext>
            </a:extLst>
          </p:cNvPr>
          <p:cNvSpPr txBox="1"/>
          <p:nvPr/>
        </p:nvSpPr>
        <p:spPr>
          <a:xfrm>
            <a:off x="5570191" y="2901007"/>
            <a:ext cx="315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Analytics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73FC1C0-BC67-4614-89ED-D23E44656627}"/>
              </a:ext>
            </a:extLst>
          </p:cNvPr>
          <p:cNvSpPr txBox="1"/>
          <p:nvPr/>
        </p:nvSpPr>
        <p:spPr>
          <a:xfrm>
            <a:off x="5519503" y="3969704"/>
            <a:ext cx="315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Pay per Use</a:t>
            </a:r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61846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28200603-5793-487F-917C-7FD05EB5C7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9" r="17447"/>
          <a:stretch/>
        </p:blipFill>
        <p:spPr>
          <a:xfrm>
            <a:off x="-533" y="-8311"/>
            <a:ext cx="5004046" cy="538914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781C8B-30FF-4891-8248-D69AE93F9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532" y="3051"/>
            <a:ext cx="5004046" cy="5377781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39" y="737323"/>
            <a:ext cx="4525794" cy="623888"/>
          </a:xfrm>
        </p:spPr>
        <p:txBody>
          <a:bodyPr/>
          <a:lstStyle/>
          <a:p>
            <a:r>
              <a:rPr lang="de-DE" sz="2600" b="1" dirty="0">
                <a:solidFill>
                  <a:srgbClr val="FFFFFF"/>
                </a:solidFill>
              </a:rPr>
              <a:t>Welche Werte </a:t>
            </a:r>
            <a:br>
              <a:rPr lang="de-DE" sz="2600" b="1" dirty="0">
                <a:solidFill>
                  <a:srgbClr val="FFFFFF"/>
                </a:solidFill>
              </a:rPr>
            </a:br>
            <a:r>
              <a:rPr lang="de-DE" sz="2600" b="1" dirty="0">
                <a:solidFill>
                  <a:srgbClr val="FFFFFF"/>
                </a:solidFill>
              </a:rPr>
              <a:t>werden überwacht?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DC1B8977-9DEB-47E9-8223-6642027E279B}"/>
              </a:ext>
            </a:extLst>
          </p:cNvPr>
          <p:cNvSpPr txBox="1">
            <a:spLocks/>
          </p:cNvSpPr>
          <p:nvPr/>
        </p:nvSpPr>
        <p:spPr>
          <a:xfrm>
            <a:off x="399365" y="1561357"/>
            <a:ext cx="4525794" cy="354639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è"/>
              <a:defRPr sz="1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-"/>
              <a:defRPr sz="12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60"/>
              </a:lnSpc>
              <a:spcBef>
                <a:spcPts val="1500"/>
              </a:spcBef>
              <a:spcAft>
                <a:spcPts val="800"/>
              </a:spcAft>
              <a:buClr>
                <a:srgbClr val="FFFFFF"/>
              </a:buClr>
            </a:pPr>
            <a:r>
              <a:rPr lang="de-DE" sz="1300" dirty="0">
                <a:solidFill>
                  <a:srgbClr val="FFFFFF"/>
                </a:solidFill>
              </a:rPr>
              <a:t>Betriebszustand Kompressor</a:t>
            </a:r>
          </a:p>
          <a:p>
            <a:pPr>
              <a:lnSpc>
                <a:spcPts val="1560"/>
              </a:lnSpc>
              <a:spcBef>
                <a:spcPts val="1500"/>
              </a:spcBef>
              <a:spcAft>
                <a:spcPts val="800"/>
              </a:spcAft>
              <a:buClr>
                <a:srgbClr val="FFFFFF"/>
              </a:buClr>
            </a:pPr>
            <a:r>
              <a:rPr lang="de-DE" sz="1300" dirty="0" err="1">
                <a:solidFill>
                  <a:srgbClr val="FFFFFF"/>
                </a:solidFill>
              </a:rPr>
              <a:t>Kompressortemperatur</a:t>
            </a:r>
            <a:r>
              <a:rPr lang="de-DE" sz="1300" dirty="0">
                <a:solidFill>
                  <a:srgbClr val="FFFFFF"/>
                </a:solidFill>
              </a:rPr>
              <a:t> / Raumtemperatur</a:t>
            </a:r>
          </a:p>
          <a:p>
            <a:pPr>
              <a:lnSpc>
                <a:spcPts val="1560"/>
              </a:lnSpc>
              <a:spcBef>
                <a:spcPts val="1500"/>
              </a:spcBef>
              <a:spcAft>
                <a:spcPts val="800"/>
              </a:spcAft>
              <a:buClr>
                <a:srgbClr val="FFFFFF"/>
              </a:buClr>
            </a:pPr>
            <a:r>
              <a:rPr lang="de-DE" sz="1300" dirty="0">
                <a:solidFill>
                  <a:srgbClr val="FFFFFF"/>
                </a:solidFill>
              </a:rPr>
              <a:t>Druck</a:t>
            </a:r>
          </a:p>
          <a:p>
            <a:pPr>
              <a:lnSpc>
                <a:spcPts val="1560"/>
              </a:lnSpc>
              <a:spcBef>
                <a:spcPts val="1500"/>
              </a:spcBef>
              <a:spcAft>
                <a:spcPts val="800"/>
              </a:spcAft>
              <a:buClr>
                <a:srgbClr val="FFFFFF"/>
              </a:buClr>
            </a:pPr>
            <a:r>
              <a:rPr lang="de-DE" sz="1300" dirty="0">
                <a:solidFill>
                  <a:srgbClr val="FFFFFF"/>
                </a:solidFill>
              </a:rPr>
              <a:t>Volumenstrom</a:t>
            </a:r>
          </a:p>
          <a:p>
            <a:pPr>
              <a:lnSpc>
                <a:spcPts val="1560"/>
              </a:lnSpc>
              <a:spcBef>
                <a:spcPts val="1500"/>
              </a:spcBef>
              <a:spcAft>
                <a:spcPts val="800"/>
              </a:spcAft>
              <a:buClr>
                <a:srgbClr val="FFFFFF"/>
              </a:buClr>
            </a:pPr>
            <a:r>
              <a:rPr lang="de-DE" sz="1300" dirty="0">
                <a:solidFill>
                  <a:srgbClr val="FFFFFF"/>
                </a:solidFill>
              </a:rPr>
              <a:t>Betriebsstunden (</a:t>
            </a:r>
            <a:r>
              <a:rPr lang="de-DE" sz="1300" dirty="0" err="1">
                <a:solidFill>
                  <a:srgbClr val="FFFFFF"/>
                </a:solidFill>
              </a:rPr>
              <a:t>Lastlauf</a:t>
            </a:r>
            <a:r>
              <a:rPr lang="de-DE" sz="1300" dirty="0">
                <a:solidFill>
                  <a:srgbClr val="FFFFFF"/>
                </a:solidFill>
              </a:rPr>
              <a:t>/Leerlauf)</a:t>
            </a:r>
          </a:p>
          <a:p>
            <a:pPr>
              <a:lnSpc>
                <a:spcPts val="1560"/>
              </a:lnSpc>
              <a:spcBef>
                <a:spcPts val="1500"/>
              </a:spcBef>
              <a:spcAft>
                <a:spcPts val="800"/>
              </a:spcAft>
              <a:buClr>
                <a:srgbClr val="FFFFFF"/>
              </a:buClr>
            </a:pPr>
            <a:r>
              <a:rPr lang="de-DE" sz="1300" dirty="0">
                <a:solidFill>
                  <a:srgbClr val="FFFFFF"/>
                </a:solidFill>
              </a:rPr>
              <a:t>Betriebsstunden bis zur nächsten Wartung</a:t>
            </a:r>
          </a:p>
          <a:p>
            <a:pPr>
              <a:lnSpc>
                <a:spcPts val="1560"/>
              </a:lnSpc>
              <a:spcBef>
                <a:spcPts val="1500"/>
              </a:spcBef>
              <a:spcAft>
                <a:spcPts val="800"/>
              </a:spcAft>
              <a:buClr>
                <a:srgbClr val="FFFFFF"/>
              </a:buClr>
            </a:pPr>
            <a:r>
              <a:rPr lang="de-DE" sz="1300" dirty="0">
                <a:solidFill>
                  <a:srgbClr val="FFFFFF"/>
                </a:solidFill>
              </a:rPr>
              <a:t>Inkl. Warn-/Störmeldungen Kompressor für: </a:t>
            </a:r>
            <a:r>
              <a:rPr lang="de-DE" sz="1300" dirty="0" err="1">
                <a:solidFill>
                  <a:srgbClr val="FFFFFF"/>
                </a:solidFill>
              </a:rPr>
              <a:t>Verdichtertemperatur</a:t>
            </a:r>
            <a:r>
              <a:rPr lang="de-DE" sz="1300" dirty="0">
                <a:solidFill>
                  <a:srgbClr val="FFFFFF"/>
                </a:solidFill>
              </a:rPr>
              <a:t> und allgemeine </a:t>
            </a:r>
            <a:r>
              <a:rPr lang="de-DE" sz="1300" dirty="0" err="1">
                <a:solidFill>
                  <a:srgbClr val="FFFFFF"/>
                </a:solidFill>
              </a:rPr>
              <a:t>Strömeldungen</a:t>
            </a:r>
            <a:r>
              <a:rPr lang="de-DE" sz="1300" dirty="0">
                <a:solidFill>
                  <a:srgbClr val="FFFFFF"/>
                </a:solidFill>
              </a:rPr>
              <a:t> des Kompressors</a:t>
            </a:r>
          </a:p>
        </p:txBody>
      </p:sp>
      <p:pic>
        <p:nvPicPr>
          <p:cNvPr id="5" name="Grafik 4" descr="Drei Smartphones auf der die Druckluft 4.0 Software von LOOXR zu sehen ist. Die Displays zeigen Tachos und Diagramme.">
            <a:extLst>
              <a:ext uri="{FF2B5EF4-FFF2-40B4-BE49-F238E27FC236}">
                <a16:creationId xmlns:a16="http://schemas.microsoft.com/office/drawing/2014/main" id="{E195F20E-6848-4505-BA70-C1261DBBFA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r="5003"/>
          <a:stretch/>
        </p:blipFill>
        <p:spPr>
          <a:xfrm>
            <a:off x="5148064" y="1777380"/>
            <a:ext cx="3870803" cy="2807565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15632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91EF998-5129-4415-AEC3-8C90AC4B0B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69" b="17404"/>
          <a:stretch/>
        </p:blipFill>
        <p:spPr>
          <a:xfrm>
            <a:off x="3" y="-17271"/>
            <a:ext cx="9143997" cy="2802763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781C8B-30FF-4891-8248-D69AE93F9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" y="-17271"/>
            <a:ext cx="9143999" cy="2802763"/>
          </a:xfrm>
          <a:prstGeom prst="rect">
            <a:avLst/>
          </a:prstGeom>
          <a:solidFill>
            <a:schemeClr val="tx2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39" y="534194"/>
            <a:ext cx="3805714" cy="1040057"/>
          </a:xfrm>
        </p:spPr>
        <p:txBody>
          <a:bodyPr/>
          <a:lstStyle/>
          <a:p>
            <a:r>
              <a:rPr lang="de-DE" sz="2600" b="1" dirty="0">
                <a:solidFill>
                  <a:schemeClr val="accent3"/>
                </a:solidFill>
              </a:rPr>
              <a:t>Was gibt es zu beachten?</a:t>
            </a:r>
          </a:p>
        </p:txBody>
      </p:sp>
      <p:sp>
        <p:nvSpPr>
          <p:cNvPr id="14" name="Textfeld 11">
            <a:extLst>
              <a:ext uri="{FF2B5EF4-FFF2-40B4-BE49-F238E27FC236}">
                <a16:creationId xmlns:a16="http://schemas.microsoft.com/office/drawing/2014/main" id="{7ED7AF23-0E7F-43E4-8340-0954EEC912EC}"/>
              </a:ext>
            </a:extLst>
          </p:cNvPr>
          <p:cNvSpPr txBox="1"/>
          <p:nvPr/>
        </p:nvSpPr>
        <p:spPr>
          <a:xfrm>
            <a:off x="323528" y="3433564"/>
            <a:ext cx="18452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5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Produktivitäts-steigerung</a:t>
            </a:r>
          </a:p>
        </p:txBody>
      </p:sp>
      <p:sp>
        <p:nvSpPr>
          <p:cNvPr id="15" name="Textfeld 11">
            <a:extLst>
              <a:ext uri="{FF2B5EF4-FFF2-40B4-BE49-F238E27FC236}">
                <a16:creationId xmlns:a16="http://schemas.microsoft.com/office/drawing/2014/main" id="{474AC829-20E3-49C8-9515-64F420EDE642}"/>
              </a:ext>
            </a:extLst>
          </p:cNvPr>
          <p:cNvSpPr txBox="1"/>
          <p:nvPr/>
        </p:nvSpPr>
        <p:spPr>
          <a:xfrm>
            <a:off x="2568149" y="3433564"/>
            <a:ext cx="18452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5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Kostenreduktion</a:t>
            </a:r>
          </a:p>
        </p:txBody>
      </p:sp>
      <p:sp>
        <p:nvSpPr>
          <p:cNvPr id="16" name="Textfeld 11">
            <a:extLst>
              <a:ext uri="{FF2B5EF4-FFF2-40B4-BE49-F238E27FC236}">
                <a16:creationId xmlns:a16="http://schemas.microsoft.com/office/drawing/2014/main" id="{B1E8B118-AB57-4C88-972D-A2295D5A3CA2}"/>
              </a:ext>
            </a:extLst>
          </p:cNvPr>
          <p:cNvSpPr txBox="1"/>
          <p:nvPr/>
        </p:nvSpPr>
        <p:spPr>
          <a:xfrm>
            <a:off x="4714901" y="3433564"/>
            <a:ext cx="20612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5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Umweltfreundlicher</a:t>
            </a:r>
          </a:p>
        </p:txBody>
      </p:sp>
      <p:sp>
        <p:nvSpPr>
          <p:cNvPr id="17" name="Textfeld 11">
            <a:extLst>
              <a:ext uri="{FF2B5EF4-FFF2-40B4-BE49-F238E27FC236}">
                <a16:creationId xmlns:a16="http://schemas.microsoft.com/office/drawing/2014/main" id="{16C4A247-0500-4D88-9BF3-8ADE61EC9EB0}"/>
              </a:ext>
            </a:extLst>
          </p:cNvPr>
          <p:cNvSpPr txBox="1"/>
          <p:nvPr/>
        </p:nvSpPr>
        <p:spPr>
          <a:xfrm>
            <a:off x="6903259" y="3433564"/>
            <a:ext cx="20612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5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Individuell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83E5847-134F-476B-AD16-CF67619336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83568" y="2177363"/>
            <a:ext cx="2160000" cy="21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97052CF-7FF6-4790-8BD9-0CDBAA8A2D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556000" y="2177363"/>
            <a:ext cx="2160000" cy="216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9C4A1D19-57F7-4107-973A-7BDC6D2499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428432" y="2177363"/>
            <a:ext cx="2160000" cy="2160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01E0642-810D-426F-9C37-87B277686180}"/>
              </a:ext>
            </a:extLst>
          </p:cNvPr>
          <p:cNvSpPr txBox="1"/>
          <p:nvPr/>
        </p:nvSpPr>
        <p:spPr>
          <a:xfrm>
            <a:off x="683568" y="2976652"/>
            <a:ext cx="21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Mitarbeiter</a:t>
            </a:r>
          </a:p>
          <a:p>
            <a:pPr algn="ctr"/>
            <a:r>
              <a:rPr lang="de-DE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sensibilisieren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0EDCE44-36CE-46FD-B13B-C5CB5CBDBF97}"/>
              </a:ext>
            </a:extLst>
          </p:cNvPr>
          <p:cNvSpPr txBox="1"/>
          <p:nvPr/>
        </p:nvSpPr>
        <p:spPr>
          <a:xfrm>
            <a:off x="3553033" y="2943796"/>
            <a:ext cx="21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Rechtliche Vorgaben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2962FB8-22A4-4D87-8A69-0CBE96A86418}"/>
              </a:ext>
            </a:extLst>
          </p:cNvPr>
          <p:cNvSpPr txBox="1"/>
          <p:nvPr/>
        </p:nvSpPr>
        <p:spPr>
          <a:xfrm>
            <a:off x="6428432" y="3008434"/>
            <a:ext cx="216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Unternehmerische Herausforderungen</a:t>
            </a:r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18510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0125CA5-9C78-4098-8ABD-F9DF8E27DB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6" b="5500"/>
          <a:stretch/>
        </p:blipFill>
        <p:spPr>
          <a:xfrm>
            <a:off x="2" y="3051"/>
            <a:ext cx="4571999" cy="53747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781C8B-30FF-4891-8248-D69AE93F9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9729" y="3051"/>
            <a:ext cx="4552271" cy="5377781"/>
          </a:xfrm>
          <a:prstGeom prst="rect">
            <a:avLst/>
          </a:prstGeom>
          <a:solidFill>
            <a:srgbClr val="0096D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39" y="737323"/>
            <a:ext cx="4525794" cy="623888"/>
          </a:xfrm>
        </p:spPr>
        <p:txBody>
          <a:bodyPr/>
          <a:lstStyle/>
          <a:p>
            <a:r>
              <a:rPr lang="de-DE" sz="2600" b="1" dirty="0">
                <a:solidFill>
                  <a:srgbClr val="FFFFFF"/>
                </a:solidFill>
              </a:rPr>
              <a:t>Mitarbeiter sensibilisieren</a:t>
            </a:r>
          </a:p>
        </p:txBody>
      </p:sp>
      <p:pic>
        <p:nvPicPr>
          <p:cNvPr id="6" name="Grafik 5" descr="Ein Plakat, das mögliche Einsparmaßnahmen für Mitarbeiter für den Bereich Druckluft zeigt.">
            <a:extLst>
              <a:ext uri="{FF2B5EF4-FFF2-40B4-BE49-F238E27FC236}">
                <a16:creationId xmlns:a16="http://schemas.microsoft.com/office/drawing/2014/main" id="{966DECCE-626A-413C-94AB-3F0819B4D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43" y="363090"/>
            <a:ext cx="3291958" cy="4654650"/>
          </a:xfrm>
          <a:prstGeom prst="rect">
            <a:avLst/>
          </a:prstGeom>
        </p:spPr>
      </p:pic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68131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75934"/>
            <a:ext cx="6624637" cy="623888"/>
          </a:xfrm>
        </p:spPr>
        <p:txBody>
          <a:bodyPr/>
          <a:lstStyle/>
          <a:p>
            <a:r>
              <a:rPr lang="de-DE" b="1" dirty="0"/>
              <a:t>Mader GmbH &amp; Co. KG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4BD0382-3630-49F7-A62A-54CB49F30B1D}"/>
              </a:ext>
            </a:extLst>
          </p:cNvPr>
          <p:cNvGrpSpPr/>
          <p:nvPr/>
        </p:nvGrpSpPr>
        <p:grpSpPr>
          <a:xfrm>
            <a:off x="0" y="2198361"/>
            <a:ext cx="9144000" cy="1548172"/>
            <a:chOff x="-16348" y="2068059"/>
            <a:chExt cx="9144000" cy="1548172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53C9A14E-4C8D-442F-9D7F-9D391FF81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57" b="51967"/>
            <a:stretch/>
          </p:blipFill>
          <p:spPr>
            <a:xfrm>
              <a:off x="-16348" y="2068059"/>
              <a:ext cx="9144000" cy="1548172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FEA84B5-EF97-4E2A-92C5-BC809F78B095}"/>
                </a:ext>
              </a:extLst>
            </p:cNvPr>
            <p:cNvSpPr/>
            <p:nvPr/>
          </p:nvSpPr>
          <p:spPr>
            <a:xfrm>
              <a:off x="-16348" y="2068059"/>
              <a:ext cx="9144000" cy="1548172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AA20EEB0-8AC7-4487-A28B-2A6D406E9667}"/>
              </a:ext>
            </a:extLst>
          </p:cNvPr>
          <p:cNvCxnSpPr>
            <a:cxnSpLocks/>
          </p:cNvCxnSpPr>
          <p:nvPr/>
        </p:nvCxnSpPr>
        <p:spPr>
          <a:xfrm>
            <a:off x="0" y="2962650"/>
            <a:ext cx="9144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6DBCE9A2-6B08-49BC-8A3C-9DDF961454D8}"/>
              </a:ext>
            </a:extLst>
          </p:cNvPr>
          <p:cNvCxnSpPr>
            <a:cxnSpLocks/>
          </p:cNvCxnSpPr>
          <p:nvPr/>
        </p:nvCxnSpPr>
        <p:spPr>
          <a:xfrm flipV="1">
            <a:off x="701569" y="2198361"/>
            <a:ext cx="0" cy="76429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6169AEF7-063E-4FA1-B923-FC286E6E07A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6158" y="2971135"/>
            <a:ext cx="0" cy="774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E8D6252-0DC9-404F-B132-C4319355BB7E}"/>
              </a:ext>
            </a:extLst>
          </p:cNvPr>
          <p:cNvCxnSpPr>
            <a:cxnSpLocks/>
          </p:cNvCxnSpPr>
          <p:nvPr/>
        </p:nvCxnSpPr>
        <p:spPr>
          <a:xfrm flipV="1">
            <a:off x="2210111" y="2198359"/>
            <a:ext cx="0" cy="76429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2B8C9168-5299-43CC-ACE0-AB0A531ADFE2}"/>
              </a:ext>
            </a:extLst>
          </p:cNvPr>
          <p:cNvCxnSpPr>
            <a:cxnSpLocks/>
          </p:cNvCxnSpPr>
          <p:nvPr/>
        </p:nvCxnSpPr>
        <p:spPr>
          <a:xfrm flipV="1">
            <a:off x="4798564" y="2198360"/>
            <a:ext cx="0" cy="76429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E75A562-8338-4D33-B105-736FC6E3E0C5}"/>
              </a:ext>
            </a:extLst>
          </p:cNvPr>
          <p:cNvCxnSpPr>
            <a:cxnSpLocks/>
          </p:cNvCxnSpPr>
          <p:nvPr/>
        </p:nvCxnSpPr>
        <p:spPr>
          <a:xfrm flipV="1">
            <a:off x="2987824" y="2959509"/>
            <a:ext cx="0" cy="801884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718B9989-9995-43BE-8CC4-D079356BD424}"/>
              </a:ext>
            </a:extLst>
          </p:cNvPr>
          <p:cNvCxnSpPr>
            <a:cxnSpLocks/>
          </p:cNvCxnSpPr>
          <p:nvPr/>
        </p:nvCxnSpPr>
        <p:spPr>
          <a:xfrm flipV="1">
            <a:off x="7641336" y="2975109"/>
            <a:ext cx="0" cy="786284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AFD84CC7-7F80-4B99-8551-B9BDAC574573}"/>
              </a:ext>
            </a:extLst>
          </p:cNvPr>
          <p:cNvCxnSpPr>
            <a:cxnSpLocks/>
          </p:cNvCxnSpPr>
          <p:nvPr/>
        </p:nvCxnSpPr>
        <p:spPr>
          <a:xfrm flipV="1">
            <a:off x="5148064" y="2966794"/>
            <a:ext cx="0" cy="783884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49D07BCE-F90B-42CE-836C-0B48831D82F8}"/>
              </a:ext>
            </a:extLst>
          </p:cNvPr>
          <p:cNvCxnSpPr>
            <a:cxnSpLocks/>
          </p:cNvCxnSpPr>
          <p:nvPr/>
        </p:nvCxnSpPr>
        <p:spPr>
          <a:xfrm flipV="1">
            <a:off x="701569" y="1964335"/>
            <a:ext cx="0" cy="23402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D5535149-8835-4CA3-B60E-F6CBB8930A3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76158" y="3746533"/>
            <a:ext cx="0" cy="52205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69D73ABB-9AD4-47EF-BCF5-3D2DF3D35E22}"/>
              </a:ext>
            </a:extLst>
          </p:cNvPr>
          <p:cNvCxnSpPr>
            <a:cxnSpLocks/>
          </p:cNvCxnSpPr>
          <p:nvPr/>
        </p:nvCxnSpPr>
        <p:spPr>
          <a:xfrm flipV="1">
            <a:off x="2209323" y="1532287"/>
            <a:ext cx="0" cy="66607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732BA5A2-6E6C-44B8-A410-0598EF60AC30}"/>
              </a:ext>
            </a:extLst>
          </p:cNvPr>
          <p:cNvCxnSpPr>
            <a:cxnSpLocks/>
            <a:stCxn id="67" idx="0"/>
          </p:cNvCxnSpPr>
          <p:nvPr/>
        </p:nvCxnSpPr>
        <p:spPr>
          <a:xfrm flipV="1">
            <a:off x="2987824" y="3750678"/>
            <a:ext cx="0" cy="673006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31B23B9-6173-4079-ABAF-7031C750BEFF}"/>
              </a:ext>
            </a:extLst>
          </p:cNvPr>
          <p:cNvCxnSpPr>
            <a:cxnSpLocks/>
          </p:cNvCxnSpPr>
          <p:nvPr/>
        </p:nvCxnSpPr>
        <p:spPr>
          <a:xfrm flipV="1">
            <a:off x="4798564" y="1579233"/>
            <a:ext cx="0" cy="61912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hteck 63">
            <a:extLst>
              <a:ext uri="{FF2B5EF4-FFF2-40B4-BE49-F238E27FC236}">
                <a16:creationId xmlns:a16="http://schemas.microsoft.com/office/drawing/2014/main" id="{14764567-0AD3-4EC5-BD32-85B964D85437}"/>
              </a:ext>
            </a:extLst>
          </p:cNvPr>
          <p:cNvSpPr/>
          <p:nvPr/>
        </p:nvSpPr>
        <p:spPr>
          <a:xfrm>
            <a:off x="656569" y="1883426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0E6D4A92-3946-4288-AEB6-94FD447E5BC2}"/>
              </a:ext>
            </a:extLst>
          </p:cNvPr>
          <p:cNvSpPr/>
          <p:nvPr/>
        </p:nvSpPr>
        <p:spPr>
          <a:xfrm rot="10800000">
            <a:off x="1025616" y="4225652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E817B54D-889F-41EE-A27F-2404A2DC8F17}"/>
              </a:ext>
            </a:extLst>
          </p:cNvPr>
          <p:cNvSpPr/>
          <p:nvPr/>
        </p:nvSpPr>
        <p:spPr>
          <a:xfrm>
            <a:off x="2168026" y="1457400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B9653A66-1381-4444-A60A-AE2563D93F50}"/>
              </a:ext>
            </a:extLst>
          </p:cNvPr>
          <p:cNvSpPr/>
          <p:nvPr/>
        </p:nvSpPr>
        <p:spPr>
          <a:xfrm>
            <a:off x="2942824" y="4423684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A681264D-A797-4F15-8729-A872DF808BCB}"/>
              </a:ext>
            </a:extLst>
          </p:cNvPr>
          <p:cNvSpPr/>
          <p:nvPr/>
        </p:nvSpPr>
        <p:spPr>
          <a:xfrm>
            <a:off x="4754810" y="1519199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F4C7EFC3-26C5-4416-8BCC-543416C2E304}"/>
              </a:ext>
            </a:extLst>
          </p:cNvPr>
          <p:cNvSpPr txBox="1"/>
          <p:nvPr/>
        </p:nvSpPr>
        <p:spPr>
          <a:xfrm>
            <a:off x="107504" y="1372783"/>
            <a:ext cx="11881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1935 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Gründung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durch Max Mader</a:t>
            </a: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D278544E-A2E9-4821-9125-CF1563E12A22}"/>
              </a:ext>
            </a:extLst>
          </p:cNvPr>
          <p:cNvSpPr txBox="1"/>
          <p:nvPr/>
        </p:nvSpPr>
        <p:spPr>
          <a:xfrm>
            <a:off x="395288" y="4355838"/>
            <a:ext cx="1314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2005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MBO durch heutige </a:t>
            </a:r>
            <a:b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Geschäftsführung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20C0237F-69E4-43E3-84D2-8A172B118AF1}"/>
              </a:ext>
            </a:extLst>
          </p:cNvPr>
          <p:cNvSpPr txBox="1"/>
          <p:nvPr/>
        </p:nvSpPr>
        <p:spPr>
          <a:xfrm>
            <a:off x="1553038" y="942950"/>
            <a:ext cx="1314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2011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Entwicklung des 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Mader-Effekts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1ED218BD-9BD8-43D2-9880-CFD96AFA13E1}"/>
              </a:ext>
            </a:extLst>
          </p:cNvPr>
          <p:cNvSpPr txBox="1"/>
          <p:nvPr/>
        </p:nvSpPr>
        <p:spPr>
          <a:xfrm>
            <a:off x="2330751" y="4523817"/>
            <a:ext cx="1314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2012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Zertifizierung nach 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 EN ISO 14001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C2114558-DAF1-4C3D-A686-78366F81DF40}"/>
              </a:ext>
            </a:extLst>
          </p:cNvPr>
          <p:cNvSpPr txBox="1"/>
          <p:nvPr/>
        </p:nvSpPr>
        <p:spPr>
          <a:xfrm>
            <a:off x="4139949" y="870095"/>
            <a:ext cx="13141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AF4E96D3-D383-4877-8FA7-D0782F6884A1}"/>
              </a:ext>
            </a:extLst>
          </p:cNvPr>
          <p:cNvSpPr txBox="1"/>
          <p:nvPr/>
        </p:nvSpPr>
        <p:spPr>
          <a:xfrm>
            <a:off x="3535878" y="1106583"/>
            <a:ext cx="1314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Zertifizierung </a:t>
            </a:r>
            <a:b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nach DIN EN </a:t>
            </a:r>
            <a:b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ISO 50001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E4F00709-80A0-4772-8769-B25F82F3F0AF}"/>
              </a:ext>
            </a:extLst>
          </p:cNvPr>
          <p:cNvSpPr txBox="1"/>
          <p:nvPr/>
        </p:nvSpPr>
        <p:spPr>
          <a:xfrm>
            <a:off x="4626007" y="1105282"/>
            <a:ext cx="131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Digitalisierung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E9747EC-314E-4EF2-8259-40AA6D7334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6"/>
          <a:stretch/>
        </p:blipFill>
        <p:spPr>
          <a:xfrm>
            <a:off x="2259095" y="1655321"/>
            <a:ext cx="1016761" cy="426026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C6C188B0-DE9D-4550-BE11-EA57982E2A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00" y="1712087"/>
            <a:ext cx="707365" cy="39294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F3F338D-F6A2-4CA5-94AF-C8307276F0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914" y="1702515"/>
            <a:ext cx="424330" cy="388685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3EBD5E90-0324-4B33-8C6F-CF624E0FEC93}"/>
              </a:ext>
            </a:extLst>
          </p:cNvPr>
          <p:cNvSpPr txBox="1"/>
          <p:nvPr/>
        </p:nvSpPr>
        <p:spPr>
          <a:xfrm>
            <a:off x="4490991" y="4084820"/>
            <a:ext cx="13141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34FA3347-514C-48E3-AA29-8CD9526A4658}"/>
              </a:ext>
            </a:extLst>
          </p:cNvPr>
          <p:cNvSpPr txBox="1"/>
          <p:nvPr/>
        </p:nvSpPr>
        <p:spPr>
          <a:xfrm>
            <a:off x="3953672" y="4275057"/>
            <a:ext cx="1314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Druckluft-Audit nach DIN EN ISO 11011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E39C1803-C686-47C9-B21B-ADA49A91622B}"/>
              </a:ext>
            </a:extLst>
          </p:cNvPr>
          <p:cNvSpPr txBox="1"/>
          <p:nvPr/>
        </p:nvSpPr>
        <p:spPr>
          <a:xfrm>
            <a:off x="4977049" y="4273756"/>
            <a:ext cx="131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Einführung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Leckage-App</a:t>
            </a:r>
          </a:p>
        </p:txBody>
      </p: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AA5083FF-8E73-45B7-A4D9-6CC7FC7D42D6}"/>
              </a:ext>
            </a:extLst>
          </p:cNvPr>
          <p:cNvCxnSpPr>
            <a:cxnSpLocks/>
            <a:stCxn id="55" idx="0"/>
          </p:cNvCxnSpPr>
          <p:nvPr/>
        </p:nvCxnSpPr>
        <p:spPr>
          <a:xfrm flipV="1">
            <a:off x="5146383" y="3750310"/>
            <a:ext cx="0" cy="24270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eck 54">
            <a:extLst>
              <a:ext uri="{FF2B5EF4-FFF2-40B4-BE49-F238E27FC236}">
                <a16:creationId xmlns:a16="http://schemas.microsoft.com/office/drawing/2014/main" id="{FD16863F-DAA8-4D12-A168-234EDEE14E6B}"/>
              </a:ext>
            </a:extLst>
          </p:cNvPr>
          <p:cNvSpPr/>
          <p:nvPr/>
        </p:nvSpPr>
        <p:spPr>
          <a:xfrm>
            <a:off x="5101383" y="3993010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6" name="Grafik 55">
            <a:extLst>
              <a:ext uri="{FF2B5EF4-FFF2-40B4-BE49-F238E27FC236}">
                <a16:creationId xmlns:a16="http://schemas.microsoft.com/office/drawing/2014/main" id="{16FF7BF9-8B72-4418-BE87-90BDAC65F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168" y="4643088"/>
            <a:ext cx="451968" cy="462513"/>
          </a:xfrm>
          <a:prstGeom prst="rect">
            <a:avLst/>
          </a:prstGeom>
        </p:spPr>
      </p:pic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D89554CE-F78F-4834-8967-12628E305FC9}"/>
              </a:ext>
            </a:extLst>
          </p:cNvPr>
          <p:cNvCxnSpPr>
            <a:cxnSpLocks/>
          </p:cNvCxnSpPr>
          <p:nvPr/>
        </p:nvCxnSpPr>
        <p:spPr>
          <a:xfrm flipV="1">
            <a:off x="6532999" y="2198359"/>
            <a:ext cx="0" cy="76429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F15ED189-2223-4669-8ECF-29F20B2FE7D3}"/>
              </a:ext>
            </a:extLst>
          </p:cNvPr>
          <p:cNvCxnSpPr>
            <a:cxnSpLocks/>
          </p:cNvCxnSpPr>
          <p:nvPr/>
        </p:nvCxnSpPr>
        <p:spPr>
          <a:xfrm flipV="1">
            <a:off x="6532211" y="1820319"/>
            <a:ext cx="0" cy="37804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hteck 60">
            <a:extLst>
              <a:ext uri="{FF2B5EF4-FFF2-40B4-BE49-F238E27FC236}">
                <a16:creationId xmlns:a16="http://schemas.microsoft.com/office/drawing/2014/main" id="{223240EA-F946-42AD-BEC8-4538CA3F2B87}"/>
              </a:ext>
            </a:extLst>
          </p:cNvPr>
          <p:cNvSpPr/>
          <p:nvPr/>
        </p:nvSpPr>
        <p:spPr>
          <a:xfrm>
            <a:off x="6487211" y="1752722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3D904411-DE76-4C2E-9A9B-CBA9F451DCFB}"/>
              </a:ext>
            </a:extLst>
          </p:cNvPr>
          <p:cNvSpPr txBox="1"/>
          <p:nvPr/>
        </p:nvSpPr>
        <p:spPr>
          <a:xfrm>
            <a:off x="5875926" y="1220581"/>
            <a:ext cx="1314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2016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Leckage-App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für Endkunden</a:t>
            </a:r>
          </a:p>
        </p:txBody>
      </p: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5CC91B29-F35F-4E89-A369-5D8E3F50AD87}"/>
              </a:ext>
            </a:extLst>
          </p:cNvPr>
          <p:cNvCxnSpPr>
            <a:cxnSpLocks/>
          </p:cNvCxnSpPr>
          <p:nvPr/>
        </p:nvCxnSpPr>
        <p:spPr>
          <a:xfrm flipV="1">
            <a:off x="7641336" y="3745135"/>
            <a:ext cx="0" cy="55904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hteck 72">
            <a:extLst>
              <a:ext uri="{FF2B5EF4-FFF2-40B4-BE49-F238E27FC236}">
                <a16:creationId xmlns:a16="http://schemas.microsoft.com/office/drawing/2014/main" id="{A48262FF-BAB7-42F7-93E0-79D5E2556075}"/>
              </a:ext>
            </a:extLst>
          </p:cNvPr>
          <p:cNvSpPr/>
          <p:nvPr/>
        </p:nvSpPr>
        <p:spPr>
          <a:xfrm>
            <a:off x="7596336" y="4279668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65A62FE1-0A5D-4083-A8CB-49A4D93229D4}"/>
              </a:ext>
            </a:extLst>
          </p:cNvPr>
          <p:cNvSpPr txBox="1"/>
          <p:nvPr/>
        </p:nvSpPr>
        <p:spPr>
          <a:xfrm>
            <a:off x="6914126" y="4376926"/>
            <a:ext cx="14337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Start </a:t>
            </a:r>
            <a:b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Digitalisierung </a:t>
            </a:r>
            <a:b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 gesamten Druckluftprozesses</a:t>
            </a:r>
          </a:p>
        </p:txBody>
      </p:sp>
      <p:pic>
        <p:nvPicPr>
          <p:cNvPr id="85" name="Grafik 84">
            <a:extLst>
              <a:ext uri="{FF2B5EF4-FFF2-40B4-BE49-F238E27FC236}">
                <a16:creationId xmlns:a16="http://schemas.microsoft.com/office/drawing/2014/main" id="{D3E5AB4E-9F6F-4EDC-9915-B9E719CCA9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1" b="11607"/>
          <a:stretch/>
        </p:blipFill>
        <p:spPr>
          <a:xfrm>
            <a:off x="8084083" y="4470280"/>
            <a:ext cx="1019265" cy="436876"/>
          </a:xfrm>
          <a:prstGeom prst="rect">
            <a:avLst/>
          </a:prstGeom>
        </p:spPr>
      </p:pic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D0BFD543-2D93-41A6-AD9C-8EE4F6318D08}"/>
              </a:ext>
            </a:extLst>
          </p:cNvPr>
          <p:cNvCxnSpPr>
            <a:cxnSpLocks/>
          </p:cNvCxnSpPr>
          <p:nvPr/>
        </p:nvCxnSpPr>
        <p:spPr>
          <a:xfrm flipV="1">
            <a:off x="8071515" y="2198360"/>
            <a:ext cx="0" cy="76429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2E1538F2-A9A5-4E09-BB3D-C358A50B787D}"/>
              </a:ext>
            </a:extLst>
          </p:cNvPr>
          <p:cNvCxnSpPr>
            <a:cxnSpLocks/>
          </p:cNvCxnSpPr>
          <p:nvPr/>
        </p:nvCxnSpPr>
        <p:spPr>
          <a:xfrm flipV="1">
            <a:off x="8071515" y="2036343"/>
            <a:ext cx="0" cy="16201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hteck 87">
            <a:extLst>
              <a:ext uri="{FF2B5EF4-FFF2-40B4-BE49-F238E27FC236}">
                <a16:creationId xmlns:a16="http://schemas.microsoft.com/office/drawing/2014/main" id="{06D895E0-2E90-4287-BB42-0CBDD17E67D1}"/>
              </a:ext>
            </a:extLst>
          </p:cNvPr>
          <p:cNvSpPr/>
          <p:nvPr/>
        </p:nvSpPr>
        <p:spPr>
          <a:xfrm>
            <a:off x="8026515" y="1952277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893149C4-89DA-456C-ACFC-2536E0889A81}"/>
              </a:ext>
            </a:extLst>
          </p:cNvPr>
          <p:cNvSpPr txBox="1"/>
          <p:nvPr/>
        </p:nvSpPr>
        <p:spPr>
          <a:xfrm>
            <a:off x="7350909" y="1143135"/>
            <a:ext cx="14337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Gründung der </a:t>
            </a:r>
            <a:b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LOOXR GmbH</a:t>
            </a:r>
          </a:p>
        </p:txBody>
      </p:sp>
      <p:pic>
        <p:nvPicPr>
          <p:cNvPr id="90" name="Grafik 89">
            <a:extLst>
              <a:ext uri="{FF2B5EF4-FFF2-40B4-BE49-F238E27FC236}">
                <a16:creationId xmlns:a16="http://schemas.microsoft.com/office/drawing/2014/main" id="{63EA5024-7544-4534-81E0-3B439F2C8D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23" y="1683527"/>
            <a:ext cx="759509" cy="205620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58669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0125CA5-9C78-4098-8ABD-F9DF8E27DB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46" b="5500"/>
          <a:stretch/>
        </p:blipFill>
        <p:spPr>
          <a:xfrm>
            <a:off x="2" y="3051"/>
            <a:ext cx="4571999" cy="53747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781C8B-30FF-4891-8248-D69AE93F9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" y="3051"/>
            <a:ext cx="4571998" cy="5377781"/>
          </a:xfrm>
          <a:prstGeom prst="rect">
            <a:avLst/>
          </a:prstGeom>
          <a:solidFill>
            <a:srgbClr val="0096D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39" y="737323"/>
            <a:ext cx="4057761" cy="623888"/>
          </a:xfrm>
        </p:spPr>
        <p:txBody>
          <a:bodyPr/>
          <a:lstStyle/>
          <a:p>
            <a:r>
              <a:rPr lang="de-DE" sz="2600" b="1" dirty="0">
                <a:solidFill>
                  <a:srgbClr val="FFFFFF"/>
                </a:solidFill>
              </a:rPr>
              <a:t>Rechtliche Vorgaben &amp; Subventionen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F64E5B1-DE3A-4554-8015-214E632D7D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3988" y="944604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9EF2FE0-02EA-4BEA-9B6B-C24302B942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3988" y="1960749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B7CCB71-9694-4B71-AFD0-6EC09A30D3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3988" y="2980284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623D933-FE98-4D9D-A10E-6843CCD1B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3989" y="4048981"/>
            <a:ext cx="18000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DDC5715-E57F-4FDD-A6B9-C920BC7F65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624228" y="2060629"/>
            <a:ext cx="893736" cy="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7677F59E-29F4-42BA-885F-85529C09F2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624228" y="3072735"/>
            <a:ext cx="883876" cy="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3E6AEA57-EAD8-4BBC-9F64-769D8732E1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599099" y="4138981"/>
            <a:ext cx="909005" cy="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8A954EE3-2807-4EC2-BEA5-0FCFA6615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 flipV="1">
            <a:off x="4619298" y="1048524"/>
            <a:ext cx="893736" cy="1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F528A721-37C0-40D4-B454-15EEBA96700E}"/>
              </a:ext>
            </a:extLst>
          </p:cNvPr>
          <p:cNvSpPr txBox="1"/>
          <p:nvPr/>
        </p:nvSpPr>
        <p:spPr>
          <a:xfrm>
            <a:off x="5560331" y="879247"/>
            <a:ext cx="315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Klimaneutralität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AC69A0A6-FB5D-4A65-84DD-7BE9C7CDCF23}"/>
              </a:ext>
            </a:extLst>
          </p:cNvPr>
          <p:cNvSpPr txBox="1"/>
          <p:nvPr/>
        </p:nvSpPr>
        <p:spPr>
          <a:xfrm>
            <a:off x="5570191" y="1881472"/>
            <a:ext cx="315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Digitalisierungsprämie BW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AA4D0B9-F382-4F02-B980-DC2D74ACD83E}"/>
              </a:ext>
            </a:extLst>
          </p:cNvPr>
          <p:cNvSpPr txBox="1"/>
          <p:nvPr/>
        </p:nvSpPr>
        <p:spPr>
          <a:xfrm>
            <a:off x="5570191" y="2901007"/>
            <a:ext cx="3157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BAFA-Förderung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73FC1C0-BC67-4614-89ED-D23E44656627}"/>
              </a:ext>
            </a:extLst>
          </p:cNvPr>
          <p:cNvSpPr txBox="1"/>
          <p:nvPr/>
        </p:nvSpPr>
        <p:spPr>
          <a:xfrm>
            <a:off x="5519503" y="3969704"/>
            <a:ext cx="3372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Energie-Audit DIN EN 16247-1</a:t>
            </a:r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10545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 descr="Claim von Mader AirXpert">
            <a:extLst>
              <a:ext uri="{FF2B5EF4-FFF2-40B4-BE49-F238E27FC236}">
                <a16:creationId xmlns:a16="http://schemas.microsoft.com/office/drawing/2014/main" id="{EA298C21-C007-496D-8715-AE95EEFCC68B}"/>
              </a:ext>
            </a:extLst>
          </p:cNvPr>
          <p:cNvSpPr/>
          <p:nvPr/>
        </p:nvSpPr>
        <p:spPr>
          <a:xfrm>
            <a:off x="0" y="334168"/>
            <a:ext cx="8748464" cy="1155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 descr="Bild eines Kompressors leicht verschwommen.">
            <a:extLst>
              <a:ext uri="{FF2B5EF4-FFF2-40B4-BE49-F238E27FC236}">
                <a16:creationId xmlns:a16="http://schemas.microsoft.com/office/drawing/2014/main" id="{226CAFE9-E5A9-4EF2-BCB1-28F5B5BC24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b="5500"/>
          <a:stretch/>
        </p:blipFill>
        <p:spPr>
          <a:xfrm>
            <a:off x="2" y="3051"/>
            <a:ext cx="9143998" cy="53747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781C8B-30FF-4891-8248-D69AE93F9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139952" y="3051"/>
            <a:ext cx="5004046" cy="5377781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39" y="737323"/>
            <a:ext cx="4525794" cy="623888"/>
          </a:xfrm>
        </p:spPr>
        <p:txBody>
          <a:bodyPr/>
          <a:lstStyle/>
          <a:p>
            <a:r>
              <a:rPr lang="de-DE" sz="2600" dirty="0">
                <a:solidFill>
                  <a:srgbClr val="FFFFFF"/>
                </a:solidFill>
              </a:rPr>
              <a:t>MADER </a:t>
            </a:r>
            <a:r>
              <a:rPr lang="de-DE" sz="2600" dirty="0" err="1">
                <a:solidFill>
                  <a:srgbClr val="FFFFFF"/>
                </a:solidFill>
              </a:rPr>
              <a:t>AirXpert</a:t>
            </a:r>
            <a:r>
              <a:rPr lang="de-DE" sz="2600" dirty="0">
                <a:solidFill>
                  <a:srgbClr val="FFFFFF"/>
                </a:solidFill>
              </a:rPr>
              <a:t/>
            </a:r>
            <a:br>
              <a:rPr lang="de-DE" sz="2600" dirty="0">
                <a:solidFill>
                  <a:srgbClr val="FFFFFF"/>
                </a:solidFill>
              </a:rPr>
            </a:br>
            <a:r>
              <a:rPr lang="de-DE" sz="1400" dirty="0">
                <a:solidFill>
                  <a:srgbClr val="FFFFFF"/>
                </a:solidFill>
              </a:rPr>
              <a:t>- </a:t>
            </a:r>
            <a:r>
              <a:rPr lang="de-DE" sz="1400" dirty="0" err="1">
                <a:solidFill>
                  <a:srgbClr val="FFFFFF"/>
                </a:solidFill>
              </a:rPr>
              <a:t>discover</a:t>
            </a:r>
            <a:r>
              <a:rPr lang="de-DE" sz="1400" dirty="0">
                <a:solidFill>
                  <a:srgbClr val="FFFFFF"/>
                </a:solidFill>
              </a:rPr>
              <a:t> </a:t>
            </a:r>
            <a:r>
              <a:rPr lang="de-DE" sz="1400" dirty="0" err="1">
                <a:solidFill>
                  <a:srgbClr val="FFFFFF"/>
                </a:solidFill>
              </a:rPr>
              <a:t>your</a:t>
            </a:r>
            <a:r>
              <a:rPr lang="de-DE" sz="1400" dirty="0">
                <a:solidFill>
                  <a:srgbClr val="FFFFFF"/>
                </a:solidFill>
              </a:rPr>
              <a:t> innovative </a:t>
            </a:r>
            <a:r>
              <a:rPr lang="de-DE" sz="1400" dirty="0" err="1">
                <a:solidFill>
                  <a:srgbClr val="FFFFFF"/>
                </a:solidFill>
              </a:rPr>
              <a:t>solution</a:t>
            </a:r>
            <a:r>
              <a:rPr lang="de-DE" sz="14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9E4FB50-1ADD-4494-B46D-E59FA202820B}"/>
              </a:ext>
            </a:extLst>
          </p:cNvPr>
          <p:cNvSpPr txBox="1">
            <a:spLocks/>
          </p:cNvSpPr>
          <p:nvPr/>
        </p:nvSpPr>
        <p:spPr bwMode="auto">
          <a:xfrm>
            <a:off x="4644008" y="265212"/>
            <a:ext cx="4302223" cy="424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de-DE" sz="1400" dirty="0">
                <a:solidFill>
                  <a:srgbClr val="FFFFFF"/>
                </a:solidFill>
              </a:rPr>
              <a:t>Bei Fragen oder für Test-Zugänge </a:t>
            </a:r>
            <a:br>
              <a:rPr lang="de-DE" sz="1400" dirty="0">
                <a:solidFill>
                  <a:srgbClr val="FFFFFF"/>
                </a:solidFill>
              </a:rPr>
            </a:br>
            <a:r>
              <a:rPr lang="de-DE" sz="1400" dirty="0">
                <a:solidFill>
                  <a:srgbClr val="FFFFFF"/>
                </a:solidFill>
              </a:rPr>
              <a:t>kommen Sie gerne auf mich zu.</a:t>
            </a:r>
          </a:p>
          <a:p>
            <a:endParaRPr lang="de-DE" sz="1400" dirty="0">
              <a:solidFill>
                <a:srgbClr val="FFFFFF"/>
              </a:solidFill>
            </a:endParaRPr>
          </a:p>
          <a:p>
            <a:endParaRPr lang="de-DE" sz="1400" dirty="0">
              <a:solidFill>
                <a:srgbClr val="FFFFFF"/>
              </a:solidFill>
            </a:endParaRPr>
          </a:p>
          <a:p>
            <a:endParaRPr lang="de-DE" sz="1400" dirty="0">
              <a:solidFill>
                <a:srgbClr val="FFFFFF"/>
              </a:solidFill>
            </a:endParaRPr>
          </a:p>
          <a:p>
            <a:endParaRPr lang="de-DE" sz="1400" b="1" dirty="0">
              <a:solidFill>
                <a:srgbClr val="FFFFFF"/>
              </a:solidFill>
            </a:endParaRPr>
          </a:p>
          <a:p>
            <a:endParaRPr lang="de-DE" sz="1400" b="1" dirty="0">
              <a:solidFill>
                <a:srgbClr val="FFFFFF"/>
              </a:solidFill>
            </a:endParaRPr>
          </a:p>
          <a:p>
            <a:endParaRPr lang="de-DE" sz="1400" b="1" dirty="0">
              <a:solidFill>
                <a:srgbClr val="FFFFFF"/>
              </a:solidFill>
            </a:endParaRPr>
          </a:p>
          <a:p>
            <a:endParaRPr lang="de-DE" sz="1400" b="1" dirty="0">
              <a:solidFill>
                <a:srgbClr val="FFFFFF"/>
              </a:solidFill>
            </a:endParaRPr>
          </a:p>
          <a:p>
            <a:endParaRPr lang="de-DE" sz="1400" b="1" dirty="0">
              <a:solidFill>
                <a:srgbClr val="FFFFFF"/>
              </a:solidFill>
            </a:endParaRPr>
          </a:p>
          <a:p>
            <a:endParaRPr lang="de-DE" sz="1400" b="1" dirty="0">
              <a:solidFill>
                <a:srgbClr val="FFFFFF"/>
              </a:solidFill>
            </a:endParaRPr>
          </a:p>
          <a:p>
            <a:endParaRPr lang="de-DE" sz="1400" b="1" dirty="0">
              <a:solidFill>
                <a:srgbClr val="FFFFFF"/>
              </a:solidFill>
            </a:endParaRPr>
          </a:p>
          <a:p>
            <a:r>
              <a:rPr lang="de-DE" sz="1400" b="1" dirty="0">
                <a:solidFill>
                  <a:srgbClr val="FFFFFF"/>
                </a:solidFill>
              </a:rPr>
              <a:t>Stefanie Kästle</a:t>
            </a:r>
          </a:p>
          <a:p>
            <a:r>
              <a:rPr lang="de-DE" sz="1400" dirty="0">
                <a:solidFill>
                  <a:srgbClr val="FFFFFF"/>
                </a:solidFill>
              </a:rPr>
              <a:t>Geschäftsführerin</a:t>
            </a:r>
          </a:p>
          <a:p>
            <a:r>
              <a:rPr lang="de-DE" sz="1400" dirty="0">
                <a:solidFill>
                  <a:srgbClr val="FFFFFF"/>
                </a:solidFill>
              </a:rPr>
              <a:t>TELEFON: 0711 - 79 72 111</a:t>
            </a:r>
          </a:p>
          <a:p>
            <a:r>
              <a:rPr lang="de-DE" sz="1400" dirty="0">
                <a:solidFill>
                  <a:srgbClr val="FFFFFF"/>
                </a:solidFill>
              </a:rPr>
              <a:t>E-MAIL: stefanie.kaestle@mader.eu</a:t>
            </a:r>
          </a:p>
        </p:txBody>
      </p:sp>
      <p:pic>
        <p:nvPicPr>
          <p:cNvPr id="8" name="Grafik 7" descr="Bild von Stefanie Kästle">
            <a:extLst>
              <a:ext uri="{FF2B5EF4-FFF2-40B4-BE49-F238E27FC236}">
                <a16:creationId xmlns:a16="http://schemas.microsoft.com/office/drawing/2014/main" id="{C09552B8-8314-45DE-A75D-77E27FD562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309694"/>
            <a:ext cx="2649315" cy="1766210"/>
          </a:xfrm>
          <a:prstGeom prst="rect">
            <a:avLst/>
          </a:prstGeom>
        </p:spPr>
      </p:pic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76921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288" y="175934"/>
            <a:ext cx="6624637" cy="623888"/>
          </a:xfrm>
        </p:spPr>
        <p:txBody>
          <a:bodyPr/>
          <a:lstStyle/>
          <a:p>
            <a:r>
              <a:rPr lang="de-DE" b="1" dirty="0"/>
              <a:t>Mader GmbH &amp; Co. KG heute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4BD0382-3630-49F7-A62A-54CB49F30B1D}"/>
              </a:ext>
            </a:extLst>
          </p:cNvPr>
          <p:cNvGrpSpPr/>
          <p:nvPr/>
        </p:nvGrpSpPr>
        <p:grpSpPr>
          <a:xfrm>
            <a:off x="0" y="2198361"/>
            <a:ext cx="9144000" cy="1548172"/>
            <a:chOff x="-16348" y="2068059"/>
            <a:chExt cx="9144000" cy="1548172"/>
          </a:xfrm>
        </p:grpSpPr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53C9A14E-4C8D-442F-9D7F-9D391FF81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57" b="51967"/>
            <a:stretch/>
          </p:blipFill>
          <p:spPr>
            <a:xfrm>
              <a:off x="-16348" y="2068059"/>
              <a:ext cx="9144000" cy="1548172"/>
            </a:xfrm>
            <a:prstGeom prst="rect">
              <a:avLst/>
            </a:prstGeom>
          </p:spPr>
        </p:pic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AFEA84B5-EF97-4E2A-92C5-BC809F78B095}"/>
                </a:ext>
              </a:extLst>
            </p:cNvPr>
            <p:cNvSpPr/>
            <p:nvPr/>
          </p:nvSpPr>
          <p:spPr>
            <a:xfrm>
              <a:off x="-16348" y="2068059"/>
              <a:ext cx="9144000" cy="1548172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AA20EEB0-8AC7-4487-A28B-2A6D406E9667}"/>
              </a:ext>
            </a:extLst>
          </p:cNvPr>
          <p:cNvCxnSpPr>
            <a:cxnSpLocks/>
          </p:cNvCxnSpPr>
          <p:nvPr/>
        </p:nvCxnSpPr>
        <p:spPr>
          <a:xfrm>
            <a:off x="0" y="2962650"/>
            <a:ext cx="9144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0E8D6252-0DC9-404F-B132-C4319355BB7E}"/>
              </a:ext>
            </a:extLst>
          </p:cNvPr>
          <p:cNvCxnSpPr>
            <a:cxnSpLocks/>
          </p:cNvCxnSpPr>
          <p:nvPr/>
        </p:nvCxnSpPr>
        <p:spPr>
          <a:xfrm flipV="1">
            <a:off x="4543720" y="2198359"/>
            <a:ext cx="0" cy="76429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2B8C9168-5299-43CC-ACE0-AB0A531ADFE2}"/>
              </a:ext>
            </a:extLst>
          </p:cNvPr>
          <p:cNvCxnSpPr>
            <a:cxnSpLocks/>
          </p:cNvCxnSpPr>
          <p:nvPr/>
        </p:nvCxnSpPr>
        <p:spPr>
          <a:xfrm flipV="1">
            <a:off x="7812360" y="2198360"/>
            <a:ext cx="0" cy="76429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E75A562-8338-4D33-B105-736FC6E3E0C5}"/>
              </a:ext>
            </a:extLst>
          </p:cNvPr>
          <p:cNvCxnSpPr>
            <a:cxnSpLocks/>
          </p:cNvCxnSpPr>
          <p:nvPr/>
        </p:nvCxnSpPr>
        <p:spPr>
          <a:xfrm flipV="1">
            <a:off x="2345812" y="2959509"/>
            <a:ext cx="0" cy="801884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AFD84CC7-7F80-4B99-8551-B9BDAC574573}"/>
              </a:ext>
            </a:extLst>
          </p:cNvPr>
          <p:cNvCxnSpPr>
            <a:cxnSpLocks/>
          </p:cNvCxnSpPr>
          <p:nvPr/>
        </p:nvCxnSpPr>
        <p:spPr>
          <a:xfrm flipV="1">
            <a:off x="6372200" y="2965791"/>
            <a:ext cx="0" cy="783884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69D73ABB-9AD4-47EF-BCF5-3D2DF3D35E22}"/>
              </a:ext>
            </a:extLst>
          </p:cNvPr>
          <p:cNvCxnSpPr>
            <a:cxnSpLocks/>
          </p:cNvCxnSpPr>
          <p:nvPr/>
        </p:nvCxnSpPr>
        <p:spPr>
          <a:xfrm flipV="1">
            <a:off x="4543536" y="1778962"/>
            <a:ext cx="0" cy="419397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31B23B9-6173-4079-ABAF-7031C750BEFF}"/>
              </a:ext>
            </a:extLst>
          </p:cNvPr>
          <p:cNvCxnSpPr>
            <a:cxnSpLocks/>
          </p:cNvCxnSpPr>
          <p:nvPr/>
        </p:nvCxnSpPr>
        <p:spPr>
          <a:xfrm flipV="1">
            <a:off x="7812360" y="2036343"/>
            <a:ext cx="0" cy="162018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r Verbinder 59">
            <a:extLst>
              <a:ext uri="{FF2B5EF4-FFF2-40B4-BE49-F238E27FC236}">
                <a16:creationId xmlns:a16="http://schemas.microsoft.com/office/drawing/2014/main" id="{D55A8BB6-627D-4D08-B421-D2A5C0EA2C98}"/>
              </a:ext>
            </a:extLst>
          </p:cNvPr>
          <p:cNvCxnSpPr>
            <a:cxnSpLocks/>
          </p:cNvCxnSpPr>
          <p:nvPr/>
        </p:nvCxnSpPr>
        <p:spPr>
          <a:xfrm flipV="1">
            <a:off x="6372200" y="3747200"/>
            <a:ext cx="0" cy="23335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D489ABE8-062E-4C26-B105-417A383E8271}"/>
              </a:ext>
            </a:extLst>
          </p:cNvPr>
          <p:cNvCxnSpPr>
            <a:cxnSpLocks/>
          </p:cNvCxnSpPr>
          <p:nvPr/>
        </p:nvCxnSpPr>
        <p:spPr>
          <a:xfrm flipV="1">
            <a:off x="2345812" y="3746533"/>
            <a:ext cx="0" cy="73808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hteck 65">
            <a:extLst>
              <a:ext uri="{FF2B5EF4-FFF2-40B4-BE49-F238E27FC236}">
                <a16:creationId xmlns:a16="http://schemas.microsoft.com/office/drawing/2014/main" id="{E817B54D-889F-41EE-A27F-2404A2DC8F17}"/>
              </a:ext>
            </a:extLst>
          </p:cNvPr>
          <p:cNvSpPr/>
          <p:nvPr/>
        </p:nvSpPr>
        <p:spPr>
          <a:xfrm>
            <a:off x="4497932" y="1697521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A681264D-A797-4F15-8729-A872DF808BCB}"/>
              </a:ext>
            </a:extLst>
          </p:cNvPr>
          <p:cNvSpPr/>
          <p:nvPr/>
        </p:nvSpPr>
        <p:spPr>
          <a:xfrm>
            <a:off x="7767360" y="1952277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95456CB5-1624-45CB-9E4D-B7C93B1AB086}"/>
              </a:ext>
            </a:extLst>
          </p:cNvPr>
          <p:cNvSpPr/>
          <p:nvPr/>
        </p:nvSpPr>
        <p:spPr>
          <a:xfrm>
            <a:off x="2300812" y="4479439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074AC66C-A179-4814-AE82-2B26BED102FA}"/>
              </a:ext>
            </a:extLst>
          </p:cNvPr>
          <p:cNvSpPr/>
          <p:nvPr/>
        </p:nvSpPr>
        <p:spPr>
          <a:xfrm>
            <a:off x="6327200" y="3980664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1" name="Textfeld 80">
            <a:extLst>
              <a:ext uri="{FF2B5EF4-FFF2-40B4-BE49-F238E27FC236}">
                <a16:creationId xmlns:a16="http://schemas.microsoft.com/office/drawing/2014/main" id="{1509EF38-B562-4D3A-ADC6-612935DCACC6}"/>
              </a:ext>
            </a:extLst>
          </p:cNvPr>
          <p:cNvSpPr txBox="1"/>
          <p:nvPr/>
        </p:nvSpPr>
        <p:spPr>
          <a:xfrm>
            <a:off x="1549100" y="4569439"/>
            <a:ext cx="159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Digitale Geschäftsmodelle</a:t>
            </a:r>
          </a:p>
        </p:txBody>
      </p: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E0801315-BA03-49C9-A8C9-42C3C0A91B79}"/>
              </a:ext>
            </a:extLst>
          </p:cNvPr>
          <p:cNvCxnSpPr>
            <a:cxnSpLocks/>
          </p:cNvCxnSpPr>
          <p:nvPr/>
        </p:nvCxnSpPr>
        <p:spPr>
          <a:xfrm flipV="1">
            <a:off x="1617229" y="2187001"/>
            <a:ext cx="0" cy="76429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45A477EA-5DCA-43A9-97DE-17F15D43AFD5}"/>
              </a:ext>
            </a:extLst>
          </p:cNvPr>
          <p:cNvCxnSpPr>
            <a:cxnSpLocks/>
          </p:cNvCxnSpPr>
          <p:nvPr/>
        </p:nvCxnSpPr>
        <p:spPr>
          <a:xfrm flipV="1">
            <a:off x="899592" y="1963649"/>
            <a:ext cx="0" cy="234024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hteck 55">
            <a:extLst>
              <a:ext uri="{FF2B5EF4-FFF2-40B4-BE49-F238E27FC236}">
                <a16:creationId xmlns:a16="http://schemas.microsoft.com/office/drawing/2014/main" id="{0F6D9CC9-6AD7-465F-B8CC-C78EFEB8A48B}"/>
              </a:ext>
            </a:extLst>
          </p:cNvPr>
          <p:cNvSpPr/>
          <p:nvPr/>
        </p:nvSpPr>
        <p:spPr>
          <a:xfrm>
            <a:off x="1572229" y="1875624"/>
            <a:ext cx="90000" cy="9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35CE5B6-C333-445A-8C55-9A6F9E90B911}"/>
              </a:ext>
            </a:extLst>
          </p:cNvPr>
          <p:cNvSpPr txBox="1"/>
          <p:nvPr/>
        </p:nvSpPr>
        <p:spPr>
          <a:xfrm>
            <a:off x="894705" y="1403971"/>
            <a:ext cx="144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 Mader-Effekt wird MADER </a:t>
            </a:r>
            <a:r>
              <a:rPr lang="de-DE" sz="9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AirXpert</a:t>
            </a:r>
            <a:endParaRPr lang="de-DE" sz="9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9F5BC56D-6516-445A-99E0-26DD6CE6F71C}"/>
              </a:ext>
            </a:extLst>
          </p:cNvPr>
          <p:cNvSpPr txBox="1"/>
          <p:nvPr/>
        </p:nvSpPr>
        <p:spPr>
          <a:xfrm>
            <a:off x="3885859" y="1019945"/>
            <a:ext cx="1314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 Mitarbeiter an den Standorten Echterdingen und Eichenau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DFA172-BCAA-44A8-AFAA-129E7BBB85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r="26407" b="12661"/>
          <a:stretch/>
        </p:blipFill>
        <p:spPr>
          <a:xfrm>
            <a:off x="7164288" y="973118"/>
            <a:ext cx="1314466" cy="90250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C484C4-DF87-4622-B807-3735C5704B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9166" r="11501" b="2899"/>
          <a:stretch/>
        </p:blipFill>
        <p:spPr>
          <a:xfrm>
            <a:off x="5292080" y="4171591"/>
            <a:ext cx="1754411" cy="114644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E0027CA-5219-4617-9E99-A4E2E60834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6"/>
          <a:stretch/>
        </p:blipFill>
        <p:spPr>
          <a:xfrm>
            <a:off x="814245" y="1884637"/>
            <a:ext cx="735182" cy="30804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0D3B994-BD27-44F0-B165-9F3B125CC0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98" y="3987310"/>
            <a:ext cx="1182822" cy="738081"/>
          </a:xfrm>
          <a:prstGeom prst="rect">
            <a:avLst/>
          </a:prstGeom>
        </p:spPr>
      </p:pic>
      <p:pic>
        <p:nvPicPr>
          <p:cNvPr id="8" name="Grafik 7" descr="Ein Bild, das Text, Flugzeug enthält.&#10;&#10;Automatisch generierte Beschreibung">
            <a:extLst>
              <a:ext uri="{FF2B5EF4-FFF2-40B4-BE49-F238E27FC236}">
                <a16:creationId xmlns:a16="http://schemas.microsoft.com/office/drawing/2014/main" id="{6BBF524B-B5A7-49D7-BF8D-CA9D2E7506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4" t="12570" r="27030" b="30620"/>
          <a:stretch/>
        </p:blipFill>
        <p:spPr>
          <a:xfrm>
            <a:off x="1829884" y="1774551"/>
            <a:ext cx="348785" cy="382145"/>
          </a:xfrm>
          <a:prstGeom prst="rect">
            <a:avLst/>
          </a:prstGeom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12471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1F66023-0848-4E28-99F0-5364F06A0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Produkte &amp; Dienstleistungen</a:t>
            </a:r>
          </a:p>
        </p:txBody>
      </p:sp>
      <p:pic>
        <p:nvPicPr>
          <p:cNvPr id="5" name="Grafik 4" descr="Übersicht der Produkte und Dienstleistungen von Mader">
            <a:extLst>
              <a:ext uri="{FF2B5EF4-FFF2-40B4-BE49-F238E27FC236}">
                <a16:creationId xmlns:a16="http://schemas.microsoft.com/office/drawing/2014/main" id="{CD01B29A-D85F-4D9F-82DD-7E2970BD19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1"/>
          <a:stretch/>
        </p:blipFill>
        <p:spPr>
          <a:xfrm>
            <a:off x="2437" y="-29518"/>
            <a:ext cx="9141563" cy="5402059"/>
          </a:xfrm>
          <a:prstGeom prst="rect">
            <a:avLst/>
          </a:prstGeom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30588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EA298C21-C007-496D-8715-AE95EEFCC6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334168"/>
            <a:ext cx="8748464" cy="1155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6CAFE9-E5A9-4EF2-BCB1-28F5B5BC2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b="5500"/>
          <a:stretch/>
        </p:blipFill>
        <p:spPr>
          <a:xfrm>
            <a:off x="2" y="3051"/>
            <a:ext cx="9143998" cy="53747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781C8B-30FF-4891-8248-D69AE93F9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3051"/>
            <a:ext cx="9143998" cy="5377781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39" y="737323"/>
            <a:ext cx="4525794" cy="623888"/>
          </a:xfrm>
        </p:spPr>
        <p:txBody>
          <a:bodyPr/>
          <a:lstStyle/>
          <a:p>
            <a:r>
              <a:rPr lang="de-DE" sz="2600" b="1" dirty="0">
                <a:solidFill>
                  <a:srgbClr val="FFFFFF"/>
                </a:solidFill>
              </a:rPr>
              <a:t>Warum sollte man </a:t>
            </a:r>
            <a:br>
              <a:rPr lang="de-DE" sz="2600" b="1" dirty="0">
                <a:solidFill>
                  <a:srgbClr val="FFFFFF"/>
                </a:solidFill>
              </a:rPr>
            </a:br>
            <a:r>
              <a:rPr lang="de-DE" sz="2600" b="1" dirty="0">
                <a:solidFill>
                  <a:srgbClr val="FFFFFF"/>
                </a:solidFill>
              </a:rPr>
              <a:t>sich dem Thema Druckluft widmen?</a:t>
            </a:r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53279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 descr="Titel der Folie: Druckluft &amp; Industrie">
            <a:extLst>
              <a:ext uri="{FF2B5EF4-FFF2-40B4-BE49-F238E27FC236}">
                <a16:creationId xmlns:a16="http://schemas.microsoft.com/office/drawing/2014/main" id="{EA298C21-C007-496D-8715-AE95EEFCC68B}"/>
              </a:ext>
            </a:extLst>
          </p:cNvPr>
          <p:cNvSpPr/>
          <p:nvPr/>
        </p:nvSpPr>
        <p:spPr>
          <a:xfrm>
            <a:off x="0" y="334168"/>
            <a:ext cx="8748464" cy="1155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6CAFE9-E5A9-4EF2-BCB1-28F5B5BC2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b="5500"/>
          <a:stretch/>
        </p:blipFill>
        <p:spPr>
          <a:xfrm>
            <a:off x="2" y="3051"/>
            <a:ext cx="9143998" cy="53747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781C8B-30FF-4891-8248-D69AE93F9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139952" y="3051"/>
            <a:ext cx="5004046" cy="5377781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39" y="737323"/>
            <a:ext cx="4525794" cy="623888"/>
          </a:xfrm>
        </p:spPr>
        <p:txBody>
          <a:bodyPr/>
          <a:lstStyle/>
          <a:p>
            <a:r>
              <a:rPr lang="de-DE" sz="2600" b="1" dirty="0">
                <a:solidFill>
                  <a:srgbClr val="FFFFFF"/>
                </a:solidFill>
              </a:rPr>
              <a:t>Druckluft </a:t>
            </a:r>
            <a:br>
              <a:rPr lang="de-DE" sz="2600" b="1" dirty="0">
                <a:solidFill>
                  <a:srgbClr val="FFFFFF"/>
                </a:solidFill>
              </a:rPr>
            </a:br>
            <a:r>
              <a:rPr lang="de-DE" sz="2600" b="1" dirty="0">
                <a:solidFill>
                  <a:srgbClr val="FFFFFF"/>
                </a:solidFill>
              </a:rPr>
              <a:t>und Industrie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9E4FB50-1ADD-4494-B46D-E59FA202820B}"/>
              </a:ext>
            </a:extLst>
          </p:cNvPr>
          <p:cNvSpPr txBox="1">
            <a:spLocks/>
          </p:cNvSpPr>
          <p:nvPr/>
        </p:nvSpPr>
        <p:spPr bwMode="auto">
          <a:xfrm>
            <a:off x="4283967" y="737323"/>
            <a:ext cx="4716015" cy="424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rgbClr val="EEEDEA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de-DE" sz="1600" dirty="0">
                <a:solidFill>
                  <a:srgbClr val="FFFFFF"/>
                </a:solidFill>
              </a:rPr>
              <a:t>Ca. </a:t>
            </a:r>
            <a:r>
              <a:rPr lang="de-DE" sz="1600" b="1" dirty="0">
                <a:solidFill>
                  <a:srgbClr val="FFFFFF"/>
                </a:solidFill>
              </a:rPr>
              <a:t>62.000</a:t>
            </a:r>
            <a:r>
              <a:rPr lang="de-DE" sz="1600" dirty="0">
                <a:solidFill>
                  <a:srgbClr val="FFFFFF"/>
                </a:solidFill>
              </a:rPr>
              <a:t> installierte </a:t>
            </a:r>
            <a:r>
              <a:rPr lang="de-DE" sz="1600" b="1" dirty="0">
                <a:solidFill>
                  <a:srgbClr val="FFFFFF"/>
                </a:solidFill>
              </a:rPr>
              <a:t>Druckluftanlagen</a:t>
            </a:r>
            <a:r>
              <a:rPr lang="de-DE" sz="1600" dirty="0">
                <a:solidFill>
                  <a:srgbClr val="FFFFFF"/>
                </a:solidFill>
              </a:rPr>
              <a:t> verbrauchen jährlich ca. </a:t>
            </a:r>
            <a:r>
              <a:rPr lang="de-DE" sz="1600" b="1" dirty="0">
                <a:solidFill>
                  <a:srgbClr val="FFFFFF"/>
                </a:solidFill>
              </a:rPr>
              <a:t>16 Milliarden kWh Strom</a:t>
            </a:r>
            <a:r>
              <a:rPr lang="de-DE" sz="1600" dirty="0">
                <a:solidFill>
                  <a:srgbClr val="FFFFFF"/>
                </a:solidFill>
              </a:rPr>
              <a:t>.</a:t>
            </a:r>
          </a:p>
          <a:p>
            <a:endParaRPr lang="de-DE" sz="1600" dirty="0">
              <a:solidFill>
                <a:srgbClr val="FFFFFF"/>
              </a:solidFill>
            </a:endParaRPr>
          </a:p>
          <a:p>
            <a:endParaRPr lang="de-DE" sz="1600" dirty="0">
              <a:solidFill>
                <a:srgbClr val="FFFFFF"/>
              </a:solidFill>
            </a:endParaRPr>
          </a:p>
          <a:p>
            <a:endParaRPr lang="de-DE" sz="1600" dirty="0">
              <a:solidFill>
                <a:srgbClr val="FFFFFF"/>
              </a:solidFill>
            </a:endParaRPr>
          </a:p>
          <a:p>
            <a:endParaRPr lang="de-DE" sz="1600" dirty="0">
              <a:solidFill>
                <a:srgbClr val="FFFFFF"/>
              </a:solidFill>
            </a:endParaRPr>
          </a:p>
          <a:p>
            <a:r>
              <a:rPr lang="de-DE" sz="1600" dirty="0">
                <a:solidFill>
                  <a:srgbClr val="FFFFFF"/>
                </a:solidFill>
              </a:rPr>
              <a:t>Das </a:t>
            </a:r>
            <a:r>
              <a:rPr lang="de-DE" sz="1600" b="1" dirty="0">
                <a:solidFill>
                  <a:srgbClr val="FFFFFF"/>
                </a:solidFill>
              </a:rPr>
              <a:t>Einsparpotenzial</a:t>
            </a:r>
            <a:r>
              <a:rPr lang="de-DE" sz="1600" dirty="0">
                <a:solidFill>
                  <a:srgbClr val="FFFFFF"/>
                </a:solidFill>
              </a:rPr>
              <a:t> im Bereich Druckluft liegt bei </a:t>
            </a:r>
            <a:r>
              <a:rPr lang="de-DE" sz="1600" b="1" dirty="0">
                <a:solidFill>
                  <a:srgbClr val="FFFFFF"/>
                </a:solidFill>
              </a:rPr>
              <a:t>50 %</a:t>
            </a:r>
            <a:r>
              <a:rPr lang="de-DE" sz="1600" dirty="0">
                <a:solidFill>
                  <a:srgbClr val="FFFFFF"/>
                </a:solidFill>
              </a:rPr>
              <a:t>.</a:t>
            </a:r>
          </a:p>
          <a:p>
            <a:endParaRPr lang="de-DE" sz="1600" dirty="0">
              <a:solidFill>
                <a:srgbClr val="FFFFFF"/>
              </a:solidFill>
            </a:endParaRPr>
          </a:p>
          <a:p>
            <a:endParaRPr lang="de-DE" sz="1600" dirty="0">
              <a:solidFill>
                <a:srgbClr val="FFFFFF"/>
              </a:solidFill>
            </a:endParaRPr>
          </a:p>
          <a:p>
            <a:endParaRPr lang="de-DE" sz="1600" dirty="0">
              <a:solidFill>
                <a:srgbClr val="FFFFFF"/>
              </a:solidFill>
            </a:endParaRPr>
          </a:p>
          <a:p>
            <a:endParaRPr lang="de-DE" sz="1600" dirty="0">
              <a:solidFill>
                <a:srgbClr val="FFFFFF"/>
              </a:solidFill>
            </a:endParaRPr>
          </a:p>
          <a:p>
            <a:r>
              <a:rPr lang="de-DE" sz="1600" dirty="0">
                <a:solidFill>
                  <a:srgbClr val="FFFFFF"/>
                </a:solidFill>
              </a:rPr>
              <a:t>Druckluft ist eine </a:t>
            </a:r>
            <a:r>
              <a:rPr lang="de-DE" sz="1600" b="1" dirty="0">
                <a:solidFill>
                  <a:srgbClr val="FFFFFF"/>
                </a:solidFill>
              </a:rPr>
              <a:t>Energieform</a:t>
            </a:r>
            <a:r>
              <a:rPr lang="de-DE" sz="1600" dirty="0">
                <a:solidFill>
                  <a:srgbClr val="FFFFFF"/>
                </a:solidFill>
              </a:rPr>
              <a:t>, die </a:t>
            </a:r>
            <a:r>
              <a:rPr lang="de-DE" sz="1600" b="1" dirty="0">
                <a:solidFill>
                  <a:srgbClr val="FFFFFF"/>
                </a:solidFill>
              </a:rPr>
              <a:t>Unternehmen selbst produzieren </a:t>
            </a:r>
            <a:r>
              <a:rPr lang="de-DE" sz="1600" dirty="0">
                <a:solidFill>
                  <a:srgbClr val="FFFFFF"/>
                </a:solidFill>
              </a:rPr>
              <a:t>und dadurch </a:t>
            </a:r>
            <a:r>
              <a:rPr lang="de-DE" sz="1600" b="1" dirty="0">
                <a:solidFill>
                  <a:srgbClr val="FFFFFF"/>
                </a:solidFill>
              </a:rPr>
              <a:t>beeinflussen</a:t>
            </a:r>
            <a:r>
              <a:rPr lang="de-DE" sz="1600" dirty="0">
                <a:solidFill>
                  <a:srgbClr val="FFFFFF"/>
                </a:solidFill>
              </a:rPr>
              <a:t> können.</a:t>
            </a:r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90378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 descr="Titel der Folie: Welche Einsparpotenziale kennen und nutzen Sie bereits?">
            <a:extLst>
              <a:ext uri="{FF2B5EF4-FFF2-40B4-BE49-F238E27FC236}">
                <a16:creationId xmlns:a16="http://schemas.microsoft.com/office/drawing/2014/main" id="{EA298C21-C007-496D-8715-AE95EEFCC68B}"/>
              </a:ext>
            </a:extLst>
          </p:cNvPr>
          <p:cNvSpPr/>
          <p:nvPr/>
        </p:nvSpPr>
        <p:spPr>
          <a:xfrm>
            <a:off x="0" y="334168"/>
            <a:ext cx="8748464" cy="1155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6CAFE9-E5A9-4EF2-BCB1-28F5B5BC2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b="5500"/>
          <a:stretch/>
        </p:blipFill>
        <p:spPr>
          <a:xfrm>
            <a:off x="2" y="3051"/>
            <a:ext cx="9143998" cy="53747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781C8B-30FF-4891-8248-D69AE93F9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3051"/>
            <a:ext cx="9144000" cy="5377781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38" y="737323"/>
            <a:ext cx="5389889" cy="623888"/>
          </a:xfrm>
        </p:spPr>
        <p:txBody>
          <a:bodyPr/>
          <a:lstStyle/>
          <a:p>
            <a:r>
              <a:rPr lang="de-DE" sz="2600" b="1" dirty="0">
                <a:solidFill>
                  <a:srgbClr val="FFFFFF"/>
                </a:solidFill>
              </a:rPr>
              <a:t>Welche Einsparpotenziale kennen Sie? Welche wurden bereits realisiert? </a:t>
            </a:r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59053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1F66023-0848-4E28-99F0-5364F06A0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Einsparpotenziale</a:t>
            </a:r>
            <a:r>
              <a:rPr lang="de-DE" baseline="0" dirty="0"/>
              <a:t> Druckluft</a:t>
            </a:r>
            <a:endParaRPr lang="de-DE" dirty="0"/>
          </a:p>
        </p:txBody>
      </p:sp>
      <p:pic>
        <p:nvPicPr>
          <p:cNvPr id="5" name="Grafik 4" descr="Übersicht der Produkte und Dienstleistungen von Mader mit Angabe der möglichen Einsparpotenziale">
            <a:extLst>
              <a:ext uri="{FF2B5EF4-FFF2-40B4-BE49-F238E27FC236}">
                <a16:creationId xmlns:a16="http://schemas.microsoft.com/office/drawing/2014/main" id="{CD01B29A-D85F-4D9F-82DD-7E2970BD19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1"/>
          <a:stretch/>
        </p:blipFill>
        <p:spPr>
          <a:xfrm>
            <a:off x="2437" y="-29518"/>
            <a:ext cx="9141563" cy="5402059"/>
          </a:xfrm>
          <a:prstGeom prst="rect">
            <a:avLst/>
          </a:prstGeom>
        </p:spPr>
      </p:pic>
      <p:grpSp>
        <p:nvGrpSpPr>
          <p:cNvPr id="6" name="Gruppieren 5" descr="30% Einsparung durch Leckagebeseitigung.">
            <a:extLst>
              <a:ext uri="{FF2B5EF4-FFF2-40B4-BE49-F238E27FC236}">
                <a16:creationId xmlns:a16="http://schemas.microsoft.com/office/drawing/2014/main" id="{827A41C0-2801-4A7C-8177-7754FF837A11}"/>
              </a:ext>
            </a:extLst>
          </p:cNvPr>
          <p:cNvGrpSpPr/>
          <p:nvPr/>
        </p:nvGrpSpPr>
        <p:grpSpPr>
          <a:xfrm>
            <a:off x="2025834" y="1625225"/>
            <a:ext cx="928800" cy="324000"/>
            <a:chOff x="2025834" y="1625225"/>
            <a:chExt cx="928800" cy="324000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2A4EEF2D-65C0-4299-B1B0-1024B509EA62}"/>
                </a:ext>
              </a:extLst>
            </p:cNvPr>
            <p:cNvSpPr/>
            <p:nvPr/>
          </p:nvSpPr>
          <p:spPr>
            <a:xfrm>
              <a:off x="2025834" y="1625225"/>
              <a:ext cx="928800" cy="324000"/>
            </a:xfrm>
            <a:prstGeom prst="rect">
              <a:avLst/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B33B371-891F-48C2-81E0-11EBFBABD933}"/>
                </a:ext>
              </a:extLst>
            </p:cNvPr>
            <p:cNvSpPr txBox="1"/>
            <p:nvPr/>
          </p:nvSpPr>
          <p:spPr>
            <a:xfrm>
              <a:off x="2051720" y="1630651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30 %</a:t>
              </a:r>
            </a:p>
          </p:txBody>
        </p:sp>
      </p:grpSp>
      <p:grpSp>
        <p:nvGrpSpPr>
          <p:cNvPr id="7" name="Gruppieren 6" descr="15% Einsparung durch Kompressorsteuerung">
            <a:extLst>
              <a:ext uri="{FF2B5EF4-FFF2-40B4-BE49-F238E27FC236}">
                <a16:creationId xmlns:a16="http://schemas.microsoft.com/office/drawing/2014/main" id="{ABEFBD51-AA5D-4165-B667-16818A98C899}"/>
              </a:ext>
            </a:extLst>
          </p:cNvPr>
          <p:cNvGrpSpPr/>
          <p:nvPr/>
        </p:nvGrpSpPr>
        <p:grpSpPr>
          <a:xfrm>
            <a:off x="690684" y="3606892"/>
            <a:ext cx="928800" cy="324000"/>
            <a:chOff x="2025834" y="1625225"/>
            <a:chExt cx="928800" cy="32400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1151E3DD-1543-48B4-98DE-26B64A1E51D9}"/>
                </a:ext>
              </a:extLst>
            </p:cNvPr>
            <p:cNvSpPr/>
            <p:nvPr/>
          </p:nvSpPr>
          <p:spPr>
            <a:xfrm>
              <a:off x="2025834" y="1625225"/>
              <a:ext cx="928800" cy="324000"/>
            </a:xfrm>
            <a:prstGeom prst="rect">
              <a:avLst/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C589DD37-24B7-4859-9014-E548B512E589}"/>
                </a:ext>
              </a:extLst>
            </p:cNvPr>
            <p:cNvSpPr txBox="1"/>
            <p:nvPr/>
          </p:nvSpPr>
          <p:spPr>
            <a:xfrm>
              <a:off x="2051720" y="1630651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15 %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75A86AE-71DB-4101-A2EA-43D9CD9EB0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3351422" y="3966932"/>
            <a:ext cx="928800" cy="324000"/>
            <a:chOff x="2025834" y="1625225"/>
            <a:chExt cx="928800" cy="324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3CD912F3-1DEC-4B47-A921-7967218590C0}"/>
                </a:ext>
              </a:extLst>
            </p:cNvPr>
            <p:cNvSpPr/>
            <p:nvPr/>
          </p:nvSpPr>
          <p:spPr>
            <a:xfrm>
              <a:off x="2025834" y="1625225"/>
              <a:ext cx="928800" cy="324000"/>
            </a:xfrm>
            <a:prstGeom prst="rect">
              <a:avLst/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DFF33D6E-D456-4386-A82D-61DA4BD56BCF}"/>
                </a:ext>
              </a:extLst>
            </p:cNvPr>
            <p:cNvSpPr txBox="1"/>
            <p:nvPr/>
          </p:nvSpPr>
          <p:spPr>
            <a:xfrm>
              <a:off x="2025834" y="1648441"/>
              <a:ext cx="928800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5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20-30%</a:t>
              </a:r>
            </a:p>
          </p:txBody>
        </p:sp>
      </p:grpSp>
      <p:grpSp>
        <p:nvGrpSpPr>
          <p:cNvPr id="13" name="Gruppieren 12" descr="20-50% Einsparung im Bereich Wärmerückgewinnung">
            <a:extLst>
              <a:ext uri="{FF2B5EF4-FFF2-40B4-BE49-F238E27FC236}">
                <a16:creationId xmlns:a16="http://schemas.microsoft.com/office/drawing/2014/main" id="{33AB9E65-8191-45B6-9074-8CB23CD698D4}"/>
              </a:ext>
            </a:extLst>
          </p:cNvPr>
          <p:cNvGrpSpPr/>
          <p:nvPr/>
        </p:nvGrpSpPr>
        <p:grpSpPr>
          <a:xfrm>
            <a:off x="3351610" y="4326584"/>
            <a:ext cx="928800" cy="324000"/>
            <a:chOff x="2025834" y="1625225"/>
            <a:chExt cx="928800" cy="324000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62875E1-3D60-4E67-959E-A11BC36E50EC}"/>
                </a:ext>
              </a:extLst>
            </p:cNvPr>
            <p:cNvSpPr/>
            <p:nvPr/>
          </p:nvSpPr>
          <p:spPr>
            <a:xfrm>
              <a:off x="2025834" y="1625225"/>
              <a:ext cx="928800" cy="324000"/>
            </a:xfrm>
            <a:prstGeom prst="rect">
              <a:avLst/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E077DD9-584B-4C1E-9836-5CE9ADA3A7E7}"/>
                </a:ext>
              </a:extLst>
            </p:cNvPr>
            <p:cNvSpPr txBox="1"/>
            <p:nvPr/>
          </p:nvSpPr>
          <p:spPr>
            <a:xfrm>
              <a:off x="2025834" y="1648441"/>
              <a:ext cx="928800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5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20-50%</a:t>
              </a:r>
            </a:p>
          </p:txBody>
        </p:sp>
      </p:grpSp>
      <p:grpSp>
        <p:nvGrpSpPr>
          <p:cNvPr id="16" name="Gruppieren 15" descr="50% Einsparung durch Smarte Zylinder">
            <a:extLst>
              <a:ext uri="{FF2B5EF4-FFF2-40B4-BE49-F238E27FC236}">
                <a16:creationId xmlns:a16="http://schemas.microsoft.com/office/drawing/2014/main" id="{DA79C9DC-A353-499D-9BF4-ED0B70EADE54}"/>
              </a:ext>
            </a:extLst>
          </p:cNvPr>
          <p:cNvGrpSpPr/>
          <p:nvPr/>
        </p:nvGrpSpPr>
        <p:grpSpPr>
          <a:xfrm>
            <a:off x="5194318" y="4687012"/>
            <a:ext cx="928800" cy="324000"/>
            <a:chOff x="2025834" y="1625225"/>
            <a:chExt cx="928800" cy="324000"/>
          </a:xfrm>
        </p:grpSpPr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A82A6C2C-0F29-4634-A76B-9E90F6A44CE7}"/>
                </a:ext>
              </a:extLst>
            </p:cNvPr>
            <p:cNvSpPr/>
            <p:nvPr/>
          </p:nvSpPr>
          <p:spPr>
            <a:xfrm>
              <a:off x="2025834" y="1625225"/>
              <a:ext cx="928800" cy="324000"/>
            </a:xfrm>
            <a:prstGeom prst="rect">
              <a:avLst/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18A4755-43B0-47E9-BE91-92204EB35B77}"/>
                </a:ext>
              </a:extLst>
            </p:cNvPr>
            <p:cNvSpPr txBox="1"/>
            <p:nvPr/>
          </p:nvSpPr>
          <p:spPr>
            <a:xfrm>
              <a:off x="2051720" y="1630651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50 %</a:t>
              </a:r>
            </a:p>
          </p:txBody>
        </p:sp>
      </p:grpSp>
      <p:grpSp>
        <p:nvGrpSpPr>
          <p:cNvPr id="19" name="Gruppieren 18" descr="2-5% Einsparung durch regemäßige Wartung">
            <a:extLst>
              <a:ext uri="{FF2B5EF4-FFF2-40B4-BE49-F238E27FC236}">
                <a16:creationId xmlns:a16="http://schemas.microsoft.com/office/drawing/2014/main" id="{81BBE48A-9AB9-4F10-B3DE-3EEA85D10BB0}"/>
              </a:ext>
            </a:extLst>
          </p:cNvPr>
          <p:cNvGrpSpPr/>
          <p:nvPr/>
        </p:nvGrpSpPr>
        <p:grpSpPr>
          <a:xfrm>
            <a:off x="6523332" y="906168"/>
            <a:ext cx="928800" cy="324000"/>
            <a:chOff x="2025834" y="1625225"/>
            <a:chExt cx="928800" cy="32400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ACD8A8CD-BD9C-4A5D-9819-3A22681E9BB2}"/>
                </a:ext>
              </a:extLst>
            </p:cNvPr>
            <p:cNvSpPr/>
            <p:nvPr/>
          </p:nvSpPr>
          <p:spPr>
            <a:xfrm>
              <a:off x="2025834" y="1625225"/>
              <a:ext cx="928800" cy="324000"/>
            </a:xfrm>
            <a:prstGeom prst="rect">
              <a:avLst/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D595D12-F2FF-433D-B586-A92C9E8E67B7}"/>
                </a:ext>
              </a:extLst>
            </p:cNvPr>
            <p:cNvSpPr txBox="1"/>
            <p:nvPr/>
          </p:nvSpPr>
          <p:spPr>
            <a:xfrm>
              <a:off x="2051720" y="1630651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2-5 %</a:t>
              </a:r>
            </a:p>
          </p:txBody>
        </p:sp>
      </p:grpSp>
      <p:grpSp>
        <p:nvGrpSpPr>
          <p:cNvPr id="22" name="Gruppieren 21" descr="20-40% Einsparung durch Optimierung der Produktionsanlagen.">
            <a:extLst>
              <a:ext uri="{FF2B5EF4-FFF2-40B4-BE49-F238E27FC236}">
                <a16:creationId xmlns:a16="http://schemas.microsoft.com/office/drawing/2014/main" id="{5E3BA964-C877-4460-81EE-B44634F815C7}"/>
              </a:ext>
            </a:extLst>
          </p:cNvPr>
          <p:cNvGrpSpPr/>
          <p:nvPr/>
        </p:nvGrpSpPr>
        <p:grpSpPr>
          <a:xfrm>
            <a:off x="6523332" y="3604641"/>
            <a:ext cx="928800" cy="324000"/>
            <a:chOff x="2025834" y="1625225"/>
            <a:chExt cx="928800" cy="324000"/>
          </a:xfrm>
        </p:grpSpPr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836F50C0-5D7B-4613-8D9E-271608392314}"/>
                </a:ext>
              </a:extLst>
            </p:cNvPr>
            <p:cNvSpPr/>
            <p:nvPr/>
          </p:nvSpPr>
          <p:spPr>
            <a:xfrm>
              <a:off x="2025834" y="1625225"/>
              <a:ext cx="928800" cy="324000"/>
            </a:xfrm>
            <a:prstGeom prst="rect">
              <a:avLst/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FF7FF81-6E53-4997-9FAD-407BF2D455EB}"/>
                </a:ext>
              </a:extLst>
            </p:cNvPr>
            <p:cNvSpPr txBox="1"/>
            <p:nvPr/>
          </p:nvSpPr>
          <p:spPr>
            <a:xfrm>
              <a:off x="2025834" y="1647743"/>
              <a:ext cx="928800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5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20-40%</a:t>
              </a:r>
            </a:p>
          </p:txBody>
        </p:sp>
      </p:grpSp>
      <p:grpSp>
        <p:nvGrpSpPr>
          <p:cNvPr id="25" name="Gruppieren 24" descr="2-5% Einsparung im Bereich Aufbereitung.">
            <a:extLst>
              <a:ext uri="{FF2B5EF4-FFF2-40B4-BE49-F238E27FC236}">
                <a16:creationId xmlns:a16="http://schemas.microsoft.com/office/drawing/2014/main" id="{DBA814F2-FE3F-4AB9-90D0-C186EBE1097C}"/>
              </a:ext>
            </a:extLst>
          </p:cNvPr>
          <p:cNvGrpSpPr/>
          <p:nvPr/>
        </p:nvGrpSpPr>
        <p:grpSpPr>
          <a:xfrm>
            <a:off x="683568" y="3973110"/>
            <a:ext cx="928800" cy="324000"/>
            <a:chOff x="2025834" y="1625225"/>
            <a:chExt cx="928800" cy="324000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FAFC0059-131E-455E-9538-F6E71158DF18}"/>
                </a:ext>
              </a:extLst>
            </p:cNvPr>
            <p:cNvSpPr/>
            <p:nvPr/>
          </p:nvSpPr>
          <p:spPr>
            <a:xfrm>
              <a:off x="2025834" y="1625225"/>
              <a:ext cx="928800" cy="324000"/>
            </a:xfrm>
            <a:prstGeom prst="rect">
              <a:avLst/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5673C9CC-74D8-489D-92A9-3FD76F997188}"/>
                </a:ext>
              </a:extLst>
            </p:cNvPr>
            <p:cNvSpPr txBox="1"/>
            <p:nvPr/>
          </p:nvSpPr>
          <p:spPr>
            <a:xfrm>
              <a:off x="2051720" y="1630651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2-5 %</a:t>
              </a:r>
            </a:p>
          </p:txBody>
        </p:sp>
      </p:grpSp>
      <p:grpSp>
        <p:nvGrpSpPr>
          <p:cNvPr id="28" name="Gruppieren 27" descr="2-5% Einsparung im Bereich der Druckluftverteilung">
            <a:extLst>
              <a:ext uri="{FF2B5EF4-FFF2-40B4-BE49-F238E27FC236}">
                <a16:creationId xmlns:a16="http://schemas.microsoft.com/office/drawing/2014/main" id="{4CDC0C4A-4D4C-4F94-B033-6D5309E8893F}"/>
              </a:ext>
            </a:extLst>
          </p:cNvPr>
          <p:cNvGrpSpPr/>
          <p:nvPr/>
        </p:nvGrpSpPr>
        <p:grpSpPr>
          <a:xfrm>
            <a:off x="686966" y="4684789"/>
            <a:ext cx="928800" cy="324000"/>
            <a:chOff x="2025834" y="1625225"/>
            <a:chExt cx="928800" cy="324000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8A302DEE-094B-4910-B7DC-D91D8921D3FB}"/>
                </a:ext>
              </a:extLst>
            </p:cNvPr>
            <p:cNvSpPr/>
            <p:nvPr/>
          </p:nvSpPr>
          <p:spPr>
            <a:xfrm>
              <a:off x="2025834" y="1625225"/>
              <a:ext cx="928800" cy="324000"/>
            </a:xfrm>
            <a:prstGeom prst="rect">
              <a:avLst/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7BE4F65A-36A2-4EAD-95BB-7D56EDF209BD}"/>
                </a:ext>
              </a:extLst>
            </p:cNvPr>
            <p:cNvSpPr txBox="1"/>
            <p:nvPr/>
          </p:nvSpPr>
          <p:spPr>
            <a:xfrm>
              <a:off x="2051720" y="1630651"/>
              <a:ext cx="864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2-5 %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8751916"/>
      </p:ext>
    </p:extLst>
  </p:cSld>
  <p:clrMapOvr>
    <a:masterClrMapping/>
  </p:clrMapOvr>
  <p:transition advClick="0"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 descr="Titel der Folie: Welchen Herausforderungen sind Sie bei der Planung/Umsetzung begegnet?">
            <a:extLst>
              <a:ext uri="{FF2B5EF4-FFF2-40B4-BE49-F238E27FC236}">
                <a16:creationId xmlns:a16="http://schemas.microsoft.com/office/drawing/2014/main" id="{EA298C21-C007-496D-8715-AE95EEFCC68B}"/>
              </a:ext>
            </a:extLst>
          </p:cNvPr>
          <p:cNvSpPr/>
          <p:nvPr/>
        </p:nvSpPr>
        <p:spPr>
          <a:xfrm>
            <a:off x="0" y="334168"/>
            <a:ext cx="8748464" cy="1155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26CAFE9-E5A9-4EF2-BCB1-28F5B5BC2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6" b="5500"/>
          <a:stretch/>
        </p:blipFill>
        <p:spPr>
          <a:xfrm>
            <a:off x="2" y="3051"/>
            <a:ext cx="9143998" cy="5374729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1E781C8B-30FF-4891-8248-D69AE93F99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2" y="-1"/>
            <a:ext cx="9143996" cy="5377781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238" y="481236"/>
            <a:ext cx="6109969" cy="1440159"/>
          </a:xfrm>
        </p:spPr>
        <p:txBody>
          <a:bodyPr/>
          <a:lstStyle/>
          <a:p>
            <a:r>
              <a:rPr lang="de-DE" sz="2600" b="1" dirty="0">
                <a:solidFill>
                  <a:srgbClr val="FFFFFF"/>
                </a:solidFill>
              </a:rPr>
              <a:t>Welchen Herausforderungen sind Sie bei der Planung/Umsetzung begegnet?</a:t>
            </a:r>
          </a:p>
        </p:txBody>
      </p:sp>
      <p:pic>
        <p:nvPicPr>
          <p:cNvPr id="5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613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31292"/>
      </p:ext>
    </p:extLst>
  </p:cSld>
  <p:clrMapOvr>
    <a:masterClrMapping/>
  </p:clrMapOvr>
  <p:transition advClick="0" advTm="2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der-Präsentation_Vorlage_2019">
  <a:themeElements>
    <a:clrScheme name="Mader">
      <a:dk1>
        <a:srgbClr val="625B4A"/>
      </a:dk1>
      <a:lt1>
        <a:srgbClr val="3E3E40"/>
      </a:lt1>
      <a:dk2>
        <a:srgbClr val="009EE0"/>
      </a:dk2>
      <a:lt2>
        <a:srgbClr val="C9C2B2"/>
      </a:lt2>
      <a:accent1>
        <a:srgbClr val="ADA89B"/>
      </a:accent1>
      <a:accent2>
        <a:srgbClr val="ADA89B"/>
      </a:accent2>
      <a:accent3>
        <a:srgbClr val="EEEDEA"/>
      </a:accent3>
      <a:accent4>
        <a:srgbClr val="E5E1D9"/>
      </a:accent4>
      <a:accent5>
        <a:srgbClr val="367E9A"/>
      </a:accent5>
      <a:accent6>
        <a:srgbClr val="E5E1D9"/>
      </a:accent6>
      <a:hlink>
        <a:srgbClr val="ADA89B"/>
      </a:hlink>
      <a:folHlink>
        <a:srgbClr val="3E3E4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363</Words>
  <Application>Microsoft Office PowerPoint</Application>
  <PresentationFormat>Bildschirmpräsentation (16:10)</PresentationFormat>
  <Paragraphs>127</Paragraphs>
  <Slides>21</Slides>
  <Notes>0</Notes>
  <HiddenSlides>1</HiddenSlides>
  <MMClips>18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Calibri</vt:lpstr>
      <vt:lpstr>Symbol</vt:lpstr>
      <vt:lpstr>Verdana</vt:lpstr>
      <vt:lpstr>Wingdings</vt:lpstr>
      <vt:lpstr>Mader-Präsentation_Vorlage_2019</vt:lpstr>
      <vt:lpstr>Mehr Energieeffizienz durch Digitalisierung </vt:lpstr>
      <vt:lpstr>Mader GmbH &amp; Co. KG</vt:lpstr>
      <vt:lpstr>Mader GmbH &amp; Co. KG heute</vt:lpstr>
      <vt:lpstr>Produkte &amp; Dienstleistungen</vt:lpstr>
      <vt:lpstr>Warum sollte man  sich dem Thema Druckluft widmen?</vt:lpstr>
      <vt:lpstr>Druckluft  und Industrie</vt:lpstr>
      <vt:lpstr>Welche Einsparpotenziale kennen Sie? Welche wurden bereits realisiert? </vt:lpstr>
      <vt:lpstr>Einsparpotenziale Druckluft</vt:lpstr>
      <vt:lpstr>Welchen Herausforderungen sind Sie bei der Planung/Umsetzung begegnet?</vt:lpstr>
      <vt:lpstr>Herausforderungen  der Druckluft</vt:lpstr>
      <vt:lpstr>Lebenszykluskosten einer Druckluftanlage</vt:lpstr>
      <vt:lpstr>Lebenszykluskosten einer Druckluftanlage</vt:lpstr>
      <vt:lpstr>Mehr Transparenz durch  Digitalisierung</vt:lpstr>
      <vt:lpstr>Technische Funktionsweise</vt:lpstr>
      <vt:lpstr>Welche Optimierungsmöglichkeiten/Potenziale bietet Digitalisierung?</vt:lpstr>
      <vt:lpstr>Druckluft 4.0 Was ist möglich?</vt:lpstr>
      <vt:lpstr>Welche Werte  werden überwacht?</vt:lpstr>
      <vt:lpstr>Was gibt es zu beachten?</vt:lpstr>
      <vt:lpstr>Mitarbeiter sensibilisieren</vt:lpstr>
      <vt:lpstr>Rechtliche Vorgaben &amp; Subventionen</vt:lpstr>
      <vt:lpstr>MADER AirXpert - discover your innovative solution.</vt:lpstr>
    </vt:vector>
  </TitlesOfParts>
  <Company>Mader GmbH &amp; Co. KG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Zivanovic, Mirjana</dc:creator>
  <cp:lastModifiedBy>Heilgemeir, Bernadette (LfU)</cp:lastModifiedBy>
  <cp:revision>106</cp:revision>
  <cp:lastPrinted>2021-10-27T09:12:55Z</cp:lastPrinted>
  <dcterms:created xsi:type="dcterms:W3CDTF">2019-01-24T15:03:19Z</dcterms:created>
  <dcterms:modified xsi:type="dcterms:W3CDTF">2021-11-03T13:44:25Z</dcterms:modified>
</cp:coreProperties>
</file>